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51" r:id="rId1"/>
    <p:sldMasterId id="2147483657" r:id="rId2"/>
  </p:sldMasterIdLst>
  <p:notesMasterIdLst>
    <p:notesMasterId r:id="rId32"/>
  </p:notesMasterIdLst>
  <p:sldIdLst>
    <p:sldId id="260" r:id="rId3"/>
    <p:sldId id="261" r:id="rId4"/>
    <p:sldId id="258" r:id="rId5"/>
    <p:sldId id="275" r:id="rId6"/>
    <p:sldId id="259" r:id="rId7"/>
    <p:sldId id="298" r:id="rId8"/>
    <p:sldId id="278" r:id="rId9"/>
    <p:sldId id="299" r:id="rId10"/>
    <p:sldId id="302" r:id="rId11"/>
    <p:sldId id="303" r:id="rId12"/>
    <p:sldId id="304" r:id="rId13"/>
    <p:sldId id="306" r:id="rId14"/>
    <p:sldId id="310" r:id="rId15"/>
    <p:sldId id="307" r:id="rId16"/>
    <p:sldId id="311" r:id="rId17"/>
    <p:sldId id="313" r:id="rId18"/>
    <p:sldId id="312" r:id="rId19"/>
    <p:sldId id="300" r:id="rId20"/>
    <p:sldId id="282" r:id="rId21"/>
    <p:sldId id="320" r:id="rId22"/>
    <p:sldId id="321" r:id="rId23"/>
    <p:sldId id="315" r:id="rId24"/>
    <p:sldId id="317" r:id="rId25"/>
    <p:sldId id="322" r:id="rId26"/>
    <p:sldId id="323" r:id="rId27"/>
    <p:sldId id="316" r:id="rId28"/>
    <p:sldId id="279" r:id="rId29"/>
    <p:sldId id="301" r:id="rId30"/>
    <p:sldId id="297" r:id="rId31"/>
  </p:sldIdLst>
  <p:sldSz cx="12192000" cy="6858000"/>
  <p:notesSz cx="6858000" cy="9144000"/>
  <p:embeddedFontLst>
    <p:embeddedFont>
      <p:font typeface="나눔스퀘어" panose="020B0600000101010101" pitchFamily="50" charset="-127"/>
      <p:regular r:id="rId33"/>
    </p:embeddedFont>
    <p:embeddedFont>
      <p:font typeface="나눔스퀘어 Bold" panose="020B0600000101010101" pitchFamily="50" charset="-127"/>
      <p:bold r:id="rId34"/>
    </p:embeddedFont>
    <p:embeddedFont>
      <p:font typeface="나눔스퀘어 ExtraBold" panose="020B0600000101010101" pitchFamily="50" charset="-127"/>
      <p:bold r:id="rId35"/>
    </p:embeddedFont>
    <p:embeddedFont>
      <p:font typeface="나눔스퀘어라운드 Bold" panose="020B0600000101010101" pitchFamily="50" charset="-127"/>
      <p:bold r:id="rId36"/>
    </p:embeddedFont>
    <p:embeddedFont>
      <p:font typeface="나눔스퀘어라운드 ExtraBold" panose="020B0600000101010101" pitchFamily="50" charset="-127"/>
      <p:bold r:id="rId37"/>
    </p:embeddedFont>
    <p:embeddedFont>
      <p:font typeface="맑은 고딕" panose="020B0503020000020004" pitchFamily="50" charset="-127"/>
      <p:regular r:id="rId38"/>
      <p:bold r:id="rId3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96" userDrawn="1">
          <p15:clr>
            <a:srgbClr val="A4A3A4"/>
          </p15:clr>
        </p15:guide>
        <p15:guide id="2" pos="3749" userDrawn="1">
          <p15:clr>
            <a:srgbClr val="A4A3A4"/>
          </p15:clr>
        </p15:guide>
        <p15:guide id="3" pos="529" userDrawn="1">
          <p15:clr>
            <a:srgbClr val="A4A3A4"/>
          </p15:clr>
        </p15:guide>
        <p15:guide id="5" pos="7151" userDrawn="1">
          <p15:clr>
            <a:srgbClr val="A4A3A4"/>
          </p15:clr>
        </p15:guide>
        <p15:guide id="6" pos="5042" userDrawn="1">
          <p15:clr>
            <a:srgbClr val="A4A3A4"/>
          </p15:clr>
        </p15:guide>
        <p15:guide id="7" pos="5201" userDrawn="1">
          <p15:clr>
            <a:srgbClr val="A4A3A4"/>
          </p15:clr>
        </p15:guide>
        <p15:guide id="8" orient="horz" pos="1207" userDrawn="1">
          <p15:clr>
            <a:srgbClr val="A4A3A4"/>
          </p15:clr>
        </p15:guide>
        <p15:guide id="9" pos="3931" userDrawn="1">
          <p15:clr>
            <a:srgbClr val="A4A3A4"/>
          </p15:clr>
        </p15:guide>
        <p15:guide id="10" orient="horz" pos="3770" userDrawn="1">
          <p15:clr>
            <a:srgbClr val="A4A3A4"/>
          </p15:clr>
        </p15:guide>
        <p15:guide id="11" pos="9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7D31"/>
    <a:srgbClr val="00406D"/>
    <a:srgbClr val="0F4B76"/>
    <a:srgbClr val="0070C6"/>
    <a:srgbClr val="FFFFFF"/>
    <a:srgbClr val="FCFCFC"/>
    <a:srgbClr val="F7F7F7"/>
    <a:srgbClr val="333F50"/>
    <a:srgbClr val="00796B"/>
    <a:srgbClr val="2732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681" autoAdjust="0"/>
    <p:restoredTop sz="93955" autoAdjust="0"/>
  </p:normalViewPr>
  <p:slideViewPr>
    <p:cSldViewPr snapToGrid="0">
      <p:cViewPr varScale="1">
        <p:scale>
          <a:sx n="111" d="100"/>
          <a:sy n="111" d="100"/>
        </p:scale>
        <p:origin x="528" y="114"/>
      </p:cViewPr>
      <p:guideLst>
        <p:guide orient="horz" pos="2296"/>
        <p:guide pos="3749"/>
        <p:guide pos="529"/>
        <p:guide pos="7151"/>
        <p:guide pos="5042"/>
        <p:guide pos="5201"/>
        <p:guide orient="horz" pos="1207"/>
        <p:guide pos="3931"/>
        <p:guide orient="horz" pos="3770"/>
        <p:guide pos="9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7.fntdata"/><Relationship Id="rId21" Type="http://schemas.openxmlformats.org/officeDocument/2006/relationships/slide" Target="slides/slide19.xml"/><Relationship Id="rId34" Type="http://schemas.openxmlformats.org/officeDocument/2006/relationships/font" Target="fonts/font2.fntdata"/><Relationship Id="rId42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4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font" Target="fonts/font3.fntdata"/><Relationship Id="rId43" Type="http://schemas.openxmlformats.org/officeDocument/2006/relationships/tableStyles" Target="tableStyle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1.fntdata"/><Relationship Id="rId38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fld id="{E3702D49-6140-4B4C-925B-A7947A8770AE}" type="datetimeFigureOut">
              <a:rPr lang="ko-KR" altLang="en-US" smtClean="0"/>
              <a:pPr/>
              <a:t>2020-11-17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fld id="{2B7CE44E-80EC-45A6-983C-139CE24B2AA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674782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나눔스퀘어" panose="020B0600000101010101" pitchFamily="50" charset="-127"/>
        <a:ea typeface="나눔스퀘어" panose="020B0600000101010101" pitchFamily="50" charset="-127"/>
        <a:cs typeface="+mn-cs"/>
      </a:defRPr>
    </a:lvl1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CE44E-80EC-45A6-983C-139CE24B2AA2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52614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7CE44E-80EC-45A6-983C-139CE24B2AA2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81245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7CE44E-80EC-45A6-983C-139CE24B2AA2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86911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7CE44E-80EC-45A6-983C-139CE24B2AA2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43313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7CE44E-80EC-45A6-983C-139CE24B2AA2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49133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7CE44E-80EC-45A6-983C-139CE24B2AA2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67754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CE44E-80EC-45A6-983C-139CE24B2AA2}" type="slidenum">
              <a:rPr lang="ko-KR" altLang="en-US" smtClean="0"/>
              <a:pPr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60386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CE44E-80EC-45A6-983C-139CE24B2AA2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1551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CE44E-80EC-45A6-983C-139CE24B2AA2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43845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광장시장 </a:t>
            </a:r>
            <a:r>
              <a:rPr lang="en-US" altLang="ko-KR" dirty="0"/>
              <a:t>754 </a:t>
            </a:r>
            <a:r>
              <a:rPr lang="ko-KR" altLang="en-US" dirty="0"/>
              <a:t>창경궁 </a:t>
            </a:r>
            <a:r>
              <a:rPr lang="en-US" altLang="ko-KR" dirty="0"/>
              <a:t>318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7CE44E-80EC-45A6-983C-139CE24B2AA2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86086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7CE44E-80EC-45A6-983C-139CE24B2AA2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7CE44E-80EC-45A6-983C-139CE24B2AA2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86490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7CE44E-80EC-45A6-983C-139CE24B2AA2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88618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7CE44E-80EC-45A6-983C-139CE24B2AA2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47204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7CE44E-80EC-45A6-983C-139CE24B2AA2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54545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7CE44E-80EC-45A6-983C-139CE24B2AA2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72882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7CE44E-80EC-45A6-983C-139CE24B2AA2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60601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0B1DBF8-CCD4-42D3-B805-0AE712ADD128}"/>
              </a:ext>
            </a:extLst>
          </p:cNvPr>
          <p:cNvSpPr/>
          <p:nvPr userDrawn="1"/>
        </p:nvSpPr>
        <p:spPr>
          <a:xfrm>
            <a:off x="-16669" y="-14335"/>
            <a:ext cx="12208669" cy="1081547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5C7BFEF-58FC-45B0-8458-003C2424C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8300"/>
            <a:ext cx="10515600" cy="557901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>
              <a:defRPr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BBB9749-305A-4D6A-BDBD-DD948305EA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68413"/>
            <a:ext cx="10515600" cy="504031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15000"/>
              </a:prstClr>
            </a:outerShdw>
          </a:effectLst>
        </p:spPr>
        <p:txBody>
          <a:bodyPr lIns="180000" tIns="180000" rIns="180000" bIns="180000"/>
          <a:lstStyle>
            <a:lvl1pPr>
              <a:defRPr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  <a:lvl2pPr>
              <a:defRPr>
                <a:latin typeface="나눔스퀘어" panose="020B0600000101010101" pitchFamily="50" charset="-127"/>
                <a:ea typeface="나눔스퀘어" panose="020B0600000101010101" pitchFamily="50" charset="-127"/>
              </a:defRPr>
            </a:lvl2pPr>
            <a:lvl3pPr>
              <a:defRPr>
                <a:latin typeface="나눔스퀘어" panose="020B0600000101010101" pitchFamily="50" charset="-127"/>
                <a:ea typeface="나눔스퀘어" panose="020B0600000101010101" pitchFamily="50" charset="-127"/>
              </a:defRPr>
            </a:lvl3pPr>
            <a:lvl4pPr>
              <a:defRPr>
                <a:latin typeface="나눔스퀘어" panose="020B0600000101010101" pitchFamily="50" charset="-127"/>
                <a:ea typeface="나눔스퀘어" panose="020B0600000101010101" pitchFamily="50" charset="-127"/>
              </a:defRPr>
            </a:lvl4pPr>
            <a:lvl5pPr>
              <a:defRPr>
                <a:latin typeface="나눔스퀘어" panose="020B0600000101010101" pitchFamily="50" charset="-127"/>
                <a:ea typeface="나눔스퀘어" panose="020B0600000101010101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2AADC59-7BC0-4EAE-AF54-F2B7503B85A2}"/>
              </a:ext>
            </a:extLst>
          </p:cNvPr>
          <p:cNvSpPr/>
          <p:nvPr userDrawn="1"/>
        </p:nvSpPr>
        <p:spPr>
          <a:xfrm>
            <a:off x="-16669" y="1067212"/>
            <a:ext cx="12208669" cy="601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D6D6C63-8125-4593-96DF-01823369E749}"/>
              </a:ext>
            </a:extLst>
          </p:cNvPr>
          <p:cNvSpPr/>
          <p:nvPr userDrawn="1"/>
        </p:nvSpPr>
        <p:spPr>
          <a:xfrm>
            <a:off x="-16669" y="1122503"/>
            <a:ext cx="12208669" cy="601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2327413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F32858-EAB4-4CBF-95C4-A2A49926F9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5B45780-EFE7-409F-9525-E818D216E7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C9EDD05-4C88-4DE3-9410-619271A586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3384D35-F6FC-4778-BF71-E7A441BDAC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FDC0B-6062-4217-8F0C-F5E24085CDB5}" type="datetimeFigureOut">
              <a:rPr lang="ko-KR" altLang="en-US" smtClean="0"/>
              <a:t>2020-11-17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DF80152-D70F-4436-B4E5-A8AA69D2B7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079BCAC-F6A7-43D8-9CC2-999A24308A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609B0-8917-4691-962E-6131E6133D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28425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21BDC8-D06D-4ED8-9924-303B9B2AA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6994E2B-BE02-4362-9CC8-34D3624643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3958E42-C076-40D6-8643-C29A379C28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D34D738-52F9-478F-BBD4-6F00D60A6D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8840E4E-6660-4275-AC47-1A1A2C91FA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C793FB4-893C-4D03-9615-78DE86067F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FDC0B-6062-4217-8F0C-F5E24085CDB5}" type="datetimeFigureOut">
              <a:rPr lang="ko-KR" altLang="en-US" smtClean="0"/>
              <a:t>2020-11-17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6FC7B4E-DC1E-4C02-8C08-6861E4B964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38B9B89-B890-4582-A3F7-539263819E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609B0-8917-4691-962E-6131E6133D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74498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79798D-91A7-4D1F-B974-F88D031638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7843E62-F749-4470-A382-7C1B439234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FDC0B-6062-4217-8F0C-F5E24085CDB5}" type="datetimeFigureOut">
              <a:rPr lang="ko-KR" altLang="en-US" smtClean="0"/>
              <a:t>2020-11-17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F9DAA41-C780-430E-9EBA-0A350243C6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37E2DA6-441C-45DF-AA2C-387126F45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609B0-8917-4691-962E-6131E6133D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29705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E07FCB9-893E-4038-8F18-B257C81381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FDC0B-6062-4217-8F0C-F5E24085CDB5}" type="datetimeFigureOut">
              <a:rPr lang="ko-KR" altLang="en-US" smtClean="0"/>
              <a:t>2020-11-17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3E4312D-1863-4530-A1DF-366499D2B4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4062F42-0E4D-4E4A-B142-497FA2F5C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609B0-8917-4691-962E-6131E6133D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50472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0578D9-7B3F-4D58-B945-CFA6B9D42F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17F3CF6-A87C-4EAC-A8AE-FA43CC306D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F2B4384-8BD8-4D8F-B279-9AC511D76F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DA55200-B61D-4D47-AEA6-B1A6B983E4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FDC0B-6062-4217-8F0C-F5E24085CDB5}" type="datetimeFigureOut">
              <a:rPr lang="ko-KR" altLang="en-US" smtClean="0"/>
              <a:t>2020-11-17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E8B9758-91A5-4FBD-95F9-B7CE77ED4B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F2D6EFA-EE35-4650-8CE4-0CD269BE93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609B0-8917-4691-962E-6131E6133D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2728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8EAAB6-4B56-4264-9136-E4185BEA1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C2FA4F7-C117-4FB5-97E2-76D3D063432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C98CCD7-4769-4577-BA5F-9EF633EB69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7FAD028-DCC6-45A8-8FA9-6449345CF3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FDC0B-6062-4217-8F0C-F5E24085CDB5}" type="datetimeFigureOut">
              <a:rPr lang="ko-KR" altLang="en-US" smtClean="0"/>
              <a:t>2020-11-17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74B51A5-EB32-48F5-B050-3E9A8983A4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5736C94-01F1-49A8-B953-C2F1ED2270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609B0-8917-4691-962E-6131E6133D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12573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EC21F1-A226-4A2E-8B0D-DBF96E41E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79298B4-1EBD-4C92-80CD-741809FF96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9B2C91E-EE34-4352-9F62-6BC7D7A6B1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FDC0B-6062-4217-8F0C-F5E24085CDB5}" type="datetimeFigureOut">
              <a:rPr lang="ko-KR" altLang="en-US" smtClean="0"/>
              <a:t>2020-11-17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DA87B2C-99EB-465B-9171-E08E82C9FD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DFA1CA2-466B-43DB-8388-437D0F85E6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609B0-8917-4691-962E-6131E6133D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850115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4B239A3-9D90-4936-9B15-5D22A7DF72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E5308A6-3F77-4477-B708-40FD2FE583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4724CAE-30E9-4D77-9958-132A0F4107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FDC0B-6062-4217-8F0C-F5E24085CDB5}" type="datetimeFigureOut">
              <a:rPr lang="ko-KR" altLang="en-US" smtClean="0"/>
              <a:t>2020-11-17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1CECECA-AFF9-4463-8821-AC76FB992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B6BEF8-9F22-47FA-A3BC-33D23EAB6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609B0-8917-4691-962E-6131E6133D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17289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D159673-FBC7-4022-A61D-817DD593A8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88782" y="1268413"/>
            <a:ext cx="4865017" cy="504031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15000"/>
              </a:prstClr>
            </a:outerShdw>
          </a:effectLst>
        </p:spPr>
        <p:txBody>
          <a:bodyPr lIns="180000" tIns="180000" rIns="180000" bIns="180000"/>
          <a:lstStyle>
            <a:lvl1pPr>
              <a:defRPr sz="2000"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  <a:lvl2pPr>
              <a:defRPr sz="1800">
                <a:latin typeface="나눔스퀘어" panose="020B0600000101010101" pitchFamily="50" charset="-127"/>
                <a:ea typeface="나눔스퀘어" panose="020B0600000101010101" pitchFamily="50" charset="-127"/>
              </a:defRPr>
            </a:lvl2pPr>
            <a:lvl3pPr>
              <a:defRPr sz="1600">
                <a:latin typeface="나눔스퀘어" panose="020B0600000101010101" pitchFamily="50" charset="-127"/>
                <a:ea typeface="나눔스퀘어" panose="020B0600000101010101" pitchFamily="50" charset="-127"/>
              </a:defRPr>
            </a:lvl3pPr>
            <a:lvl4pPr>
              <a:defRPr sz="1400">
                <a:latin typeface="나눔스퀘어" panose="020B0600000101010101" pitchFamily="50" charset="-127"/>
                <a:ea typeface="나눔스퀘어" panose="020B0600000101010101" pitchFamily="50" charset="-127"/>
              </a:defRPr>
            </a:lvl4pPr>
            <a:lvl5pPr>
              <a:defRPr sz="1400">
                <a:latin typeface="나눔스퀘어" panose="020B0600000101010101" pitchFamily="50" charset="-127"/>
                <a:ea typeface="나눔스퀘어" panose="020B0600000101010101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8" name="내용 개체 틀 3">
            <a:extLst>
              <a:ext uri="{FF2B5EF4-FFF2-40B4-BE49-F238E27FC236}">
                <a16:creationId xmlns:a16="http://schemas.microsoft.com/office/drawing/2014/main" id="{B2D1C2CF-7A99-4B81-8000-14E5B4251BBB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838200" y="1268413"/>
            <a:ext cx="4865016" cy="504031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15000"/>
              </a:prstClr>
            </a:outerShdw>
          </a:effectLst>
        </p:spPr>
        <p:txBody>
          <a:bodyPr lIns="180000" tIns="180000" rIns="180000" bIns="180000"/>
          <a:lstStyle>
            <a:lvl1pPr>
              <a:defRPr sz="2000"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  <a:lvl2pPr>
              <a:defRPr sz="1800">
                <a:latin typeface="나눔스퀘어" panose="020B0600000101010101" pitchFamily="50" charset="-127"/>
                <a:ea typeface="나눔스퀘어" panose="020B0600000101010101" pitchFamily="50" charset="-127"/>
              </a:defRPr>
            </a:lvl2pPr>
            <a:lvl3pPr>
              <a:defRPr sz="1600">
                <a:latin typeface="나눔스퀘어" panose="020B0600000101010101" pitchFamily="50" charset="-127"/>
                <a:ea typeface="나눔스퀘어" panose="020B0600000101010101" pitchFamily="50" charset="-127"/>
              </a:defRPr>
            </a:lvl3pPr>
            <a:lvl4pPr>
              <a:defRPr sz="1400">
                <a:latin typeface="나눔스퀘어" panose="020B0600000101010101" pitchFamily="50" charset="-127"/>
                <a:ea typeface="나눔스퀘어" panose="020B0600000101010101" pitchFamily="50" charset="-127"/>
              </a:defRPr>
            </a:lvl4pPr>
            <a:lvl5pPr>
              <a:defRPr sz="1400">
                <a:latin typeface="나눔스퀘어" panose="020B0600000101010101" pitchFamily="50" charset="-127"/>
                <a:ea typeface="나눔스퀘어" panose="020B0600000101010101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0C668C53-BF66-4E7C-A40C-6322F4E02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49275"/>
            <a:ext cx="10515600" cy="5579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0" name="바닥글 개체 틀 4">
            <a:extLst>
              <a:ext uri="{FF2B5EF4-FFF2-40B4-BE49-F238E27FC236}">
                <a16:creationId xmlns:a16="http://schemas.microsoft.com/office/drawing/2014/main" id="{3A43AB1C-46FE-4D57-9FAB-50FC82456E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04831" y="6537253"/>
            <a:ext cx="4114800" cy="195259"/>
          </a:xfrm>
          <a:prstGeom prst="rect">
            <a:avLst/>
          </a:prstGeom>
        </p:spPr>
        <p:txBody>
          <a:bodyPr/>
          <a:lstStyle>
            <a:lvl1pPr>
              <a:defRPr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11" name="슬라이드 번호 개체 틀 5">
            <a:extLst>
              <a:ext uri="{FF2B5EF4-FFF2-40B4-BE49-F238E27FC236}">
                <a16:creationId xmlns:a16="http://schemas.microsoft.com/office/drawing/2014/main" id="{1C78D0D7-7829-453A-92EC-0F96C3305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00771" y="6537253"/>
            <a:ext cx="2743200" cy="195259"/>
          </a:xfrm>
          <a:prstGeom prst="rect">
            <a:avLst/>
          </a:prstGeom>
        </p:spPr>
        <p:txBody>
          <a:bodyPr/>
          <a:lstStyle>
            <a:lvl1pPr>
              <a:defRPr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fld id="{5766EAE7-5F6B-4D5D-99F5-229B5321B67B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202402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DE2309D-A1F7-4C38-BDB2-6DD82CCBAE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256393"/>
            <a:ext cx="5008053" cy="557718"/>
          </a:xfrm>
          <a:prstGeom prst="rect">
            <a:avLst/>
          </a:prstGeom>
          <a:noFill/>
        </p:spPr>
        <p:txBody>
          <a:bodyPr anchor="ctr"/>
          <a:lstStyle>
            <a:lvl1pPr marL="0" indent="0">
              <a:buNone/>
              <a:defRPr sz="1800" b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1ADCC5E-2B1B-420B-B93A-380333E9C15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3496" y="1256393"/>
            <a:ext cx="5009509" cy="557718"/>
          </a:xfrm>
          <a:prstGeom prst="rect">
            <a:avLst/>
          </a:prstGeom>
          <a:noFill/>
        </p:spPr>
        <p:txBody>
          <a:bodyPr anchor="ctr"/>
          <a:lstStyle>
            <a:lvl1pPr marL="0" indent="0">
              <a:buNone/>
              <a:defRPr sz="1800" b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10" name="내용 개체 틀 3">
            <a:extLst>
              <a:ext uri="{FF2B5EF4-FFF2-40B4-BE49-F238E27FC236}">
                <a16:creationId xmlns:a16="http://schemas.microsoft.com/office/drawing/2014/main" id="{E975656C-10FF-4D44-8FFB-2100954F7751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838200" y="1814111"/>
            <a:ext cx="5010356" cy="4494613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15000"/>
              </a:prstClr>
            </a:outerShdw>
          </a:effectLst>
        </p:spPr>
        <p:txBody>
          <a:bodyPr lIns="180000" tIns="180000" rIns="180000" bIns="180000"/>
          <a:lstStyle>
            <a:lvl1pPr>
              <a:defRPr sz="2000"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  <a:lvl2pPr>
              <a:defRPr sz="1800">
                <a:latin typeface="나눔스퀘어" panose="020B0600000101010101" pitchFamily="50" charset="-127"/>
                <a:ea typeface="나눔스퀘어" panose="020B0600000101010101" pitchFamily="50" charset="-127"/>
              </a:defRPr>
            </a:lvl2pPr>
            <a:lvl3pPr>
              <a:defRPr sz="1600">
                <a:latin typeface="나눔스퀘어" panose="020B0600000101010101" pitchFamily="50" charset="-127"/>
                <a:ea typeface="나눔스퀘어" panose="020B0600000101010101" pitchFamily="50" charset="-127"/>
              </a:defRPr>
            </a:lvl3pPr>
            <a:lvl4pPr>
              <a:defRPr sz="1400">
                <a:latin typeface="나눔스퀘어" panose="020B0600000101010101" pitchFamily="50" charset="-127"/>
                <a:ea typeface="나눔스퀘어" panose="020B0600000101010101" pitchFamily="50" charset="-127"/>
              </a:defRPr>
            </a:lvl4pPr>
            <a:lvl5pPr>
              <a:defRPr sz="1400">
                <a:latin typeface="나눔스퀘어" panose="020B0600000101010101" pitchFamily="50" charset="-127"/>
                <a:ea typeface="나눔스퀘어" panose="020B0600000101010101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12" name="내용 개체 틀 3">
            <a:extLst>
              <a:ext uri="{FF2B5EF4-FFF2-40B4-BE49-F238E27FC236}">
                <a16:creationId xmlns:a16="http://schemas.microsoft.com/office/drawing/2014/main" id="{69A55560-3381-4D4F-8278-4BB475595ED9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6344238" y="1814111"/>
            <a:ext cx="5007973" cy="4494614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15000"/>
              </a:prstClr>
            </a:outerShdw>
          </a:effectLst>
        </p:spPr>
        <p:txBody>
          <a:bodyPr lIns="180000" tIns="180000" rIns="180000" bIns="180000"/>
          <a:lstStyle>
            <a:lvl1pPr>
              <a:defRPr sz="2000"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  <a:lvl2pPr>
              <a:defRPr sz="1800">
                <a:latin typeface="나눔스퀘어" panose="020B0600000101010101" pitchFamily="50" charset="-127"/>
                <a:ea typeface="나눔스퀘어" panose="020B0600000101010101" pitchFamily="50" charset="-127"/>
              </a:defRPr>
            </a:lvl2pPr>
            <a:lvl3pPr>
              <a:defRPr sz="1600">
                <a:latin typeface="나눔스퀘어" panose="020B0600000101010101" pitchFamily="50" charset="-127"/>
                <a:ea typeface="나눔스퀘어" panose="020B0600000101010101" pitchFamily="50" charset="-127"/>
              </a:defRPr>
            </a:lvl3pPr>
            <a:lvl4pPr>
              <a:defRPr sz="1400">
                <a:latin typeface="나눔스퀘어" panose="020B0600000101010101" pitchFamily="50" charset="-127"/>
                <a:ea typeface="나눔스퀘어" panose="020B0600000101010101" pitchFamily="50" charset="-127"/>
              </a:defRPr>
            </a:lvl4pPr>
            <a:lvl5pPr>
              <a:defRPr sz="1400">
                <a:latin typeface="나눔스퀘어" panose="020B0600000101010101" pitchFamily="50" charset="-127"/>
                <a:ea typeface="나눔스퀘어" panose="020B0600000101010101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9A10E4F1-59A2-43D7-88AC-6707308A4F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49275"/>
            <a:ext cx="10515600" cy="5579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1" name="바닥글 개체 틀 4">
            <a:extLst>
              <a:ext uri="{FF2B5EF4-FFF2-40B4-BE49-F238E27FC236}">
                <a16:creationId xmlns:a16="http://schemas.microsoft.com/office/drawing/2014/main" id="{625CEE42-DA9E-48BC-870C-6C5E2BDFAC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04831" y="6537253"/>
            <a:ext cx="4114800" cy="195259"/>
          </a:xfrm>
          <a:prstGeom prst="rect">
            <a:avLst/>
          </a:prstGeom>
        </p:spPr>
        <p:txBody>
          <a:bodyPr/>
          <a:lstStyle>
            <a:lvl1pPr>
              <a:defRPr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14" name="슬라이드 번호 개체 틀 5">
            <a:extLst>
              <a:ext uri="{FF2B5EF4-FFF2-40B4-BE49-F238E27FC236}">
                <a16:creationId xmlns:a16="http://schemas.microsoft.com/office/drawing/2014/main" id="{0F13A5E4-6DFF-4011-A55F-1C8C68239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00771" y="6537253"/>
            <a:ext cx="2743200" cy="195259"/>
          </a:xfrm>
          <a:prstGeom prst="rect">
            <a:avLst/>
          </a:prstGeom>
        </p:spPr>
        <p:txBody>
          <a:bodyPr/>
          <a:lstStyle>
            <a:lvl1pPr>
              <a:defRPr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fld id="{5766EAE7-5F6B-4D5D-99F5-229B5321B67B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836052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DE2309D-A1F7-4C38-BDB2-6DD82CCBAE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268413"/>
            <a:ext cx="10510766" cy="545698"/>
          </a:xfrm>
          <a:prstGeom prst="rect">
            <a:avLst/>
          </a:prstGeom>
          <a:noFill/>
        </p:spPr>
        <p:txBody>
          <a:bodyPr anchor="ctr"/>
          <a:lstStyle>
            <a:lvl1pPr marL="0" indent="0">
              <a:buNone/>
              <a:defRPr sz="1800" b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10" name="내용 개체 틀 3">
            <a:extLst>
              <a:ext uri="{FF2B5EF4-FFF2-40B4-BE49-F238E27FC236}">
                <a16:creationId xmlns:a16="http://schemas.microsoft.com/office/drawing/2014/main" id="{E975656C-10FF-4D44-8FFB-2100954F7751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838200" y="1814111"/>
            <a:ext cx="10515600" cy="4494613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15000"/>
              </a:prstClr>
            </a:outerShdw>
          </a:effectLst>
        </p:spPr>
        <p:txBody>
          <a:bodyPr lIns="180000" tIns="180000" rIns="180000" bIns="180000"/>
          <a:lstStyle>
            <a:lvl1pPr>
              <a:defRPr sz="2000"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  <a:lvl2pPr>
              <a:defRPr sz="1800">
                <a:latin typeface="나눔스퀘어" panose="020B0600000101010101" pitchFamily="50" charset="-127"/>
                <a:ea typeface="나눔스퀘어" panose="020B0600000101010101" pitchFamily="50" charset="-127"/>
              </a:defRPr>
            </a:lvl2pPr>
            <a:lvl3pPr>
              <a:defRPr sz="1600">
                <a:latin typeface="나눔스퀘어" panose="020B0600000101010101" pitchFamily="50" charset="-127"/>
                <a:ea typeface="나눔스퀘어" panose="020B0600000101010101" pitchFamily="50" charset="-127"/>
              </a:defRPr>
            </a:lvl3pPr>
            <a:lvl4pPr>
              <a:defRPr sz="1400">
                <a:latin typeface="나눔스퀘어" panose="020B0600000101010101" pitchFamily="50" charset="-127"/>
                <a:ea typeface="나눔스퀘어" panose="020B0600000101010101" pitchFamily="50" charset="-127"/>
              </a:defRPr>
            </a:lvl4pPr>
            <a:lvl5pPr>
              <a:defRPr sz="1400">
                <a:latin typeface="나눔스퀘어" panose="020B0600000101010101" pitchFamily="50" charset="-127"/>
                <a:ea typeface="나눔스퀘어" panose="020B0600000101010101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9A10E4F1-59A2-43D7-88AC-6707308A4F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49276"/>
            <a:ext cx="10515600" cy="5579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9994494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B29E8F-0433-45C2-88A5-63E12298CC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C7D45DB-A3A3-4327-BD4B-5E8D679915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816915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E07FCB9-893E-4038-8F18-B257C81381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fld id="{085FDC0B-6062-4217-8F0C-F5E24085CDB5}" type="datetimeFigureOut">
              <a:rPr lang="ko-KR" altLang="en-US" smtClean="0"/>
              <a:pPr/>
              <a:t>2020-11-17</a:t>
            </a:fld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3E4312D-1863-4530-A1DF-366499D2B4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4062F42-0E4D-4E4A-B142-497FA2F5C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144990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27F98E-3A62-48E0-B5E8-A1E6D62156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856F9E7-5E97-4633-B2F0-20B1AB82E9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B022AEE-2EFE-4E68-A183-A47570B2E1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FDC0B-6062-4217-8F0C-F5E24085CDB5}" type="datetimeFigureOut">
              <a:rPr lang="ko-KR" altLang="en-US" smtClean="0"/>
              <a:t>2020-11-17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8A61FE0-2098-416E-AB2B-D606523530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AAD121A-B747-444D-8A2A-0B988F78F3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609B0-8917-4691-962E-6131E6133D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13297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0CEB5C-C0F8-4621-ABE0-F750A5EDAE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5F5E0F9-F53C-4B09-9CEE-972E1A9F16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005DC9E-0733-47E7-8855-B081EED04E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FDC0B-6062-4217-8F0C-F5E24085CDB5}" type="datetimeFigureOut">
              <a:rPr lang="ko-KR" altLang="en-US" smtClean="0"/>
              <a:t>2020-11-17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3E833C0-184B-4C46-9ED4-52777AA189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6E9BB9F-4A3D-4B6B-9883-827CA66384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609B0-8917-4691-962E-6131E6133D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44962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6DD656-B41C-48D5-AD0C-A026A48906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80859C5-E62C-4EDF-A7D7-82D3D2072C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FACB6BF-CAC0-4ACC-A919-381348E214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FDC0B-6062-4217-8F0C-F5E24085CDB5}" type="datetimeFigureOut">
              <a:rPr lang="ko-KR" altLang="en-US" smtClean="0"/>
              <a:t>2020-11-17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6A7589F-DB0B-465B-B50B-DDFADEE177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20C1DE1-0F19-478F-9622-A96AF20AC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609B0-8917-4691-962E-6131E6133D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17479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3FFDB9DB-DCBF-4A76-97F7-159040DA97AB}"/>
              </a:ext>
            </a:extLst>
          </p:cNvPr>
          <p:cNvSpPr/>
          <p:nvPr userDrawn="1"/>
        </p:nvSpPr>
        <p:spPr>
          <a:xfrm>
            <a:off x="0" y="0"/>
            <a:ext cx="12192000" cy="6438593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5EA5F4C-0EC0-4C8B-9E18-A492DE0B0FC4}"/>
              </a:ext>
            </a:extLst>
          </p:cNvPr>
          <p:cNvSpPr txBox="1"/>
          <p:nvPr userDrawn="1"/>
        </p:nvSpPr>
        <p:spPr>
          <a:xfrm>
            <a:off x="8544233" y="6491338"/>
            <a:ext cx="39034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>
                <a:solidFill>
                  <a:schemeClr val="bg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쓰리디</a:t>
            </a:r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</a:t>
            </a:r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랜드마크 이미지 분류 프로젝트</a:t>
            </a:r>
          </a:p>
        </p:txBody>
      </p:sp>
    </p:spTree>
    <p:extLst>
      <p:ext uri="{BB962C8B-B14F-4D97-AF65-F5344CB8AC3E}">
        <p14:creationId xmlns:p14="http://schemas.microsoft.com/office/powerpoint/2010/main" val="30394604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55" r:id="rId2"/>
    <p:sldLayoutId id="2147483656" r:id="rId3"/>
    <p:sldLayoutId id="2147483669" r:id="rId4"/>
    <p:sldLayoutId id="2147483652" r:id="rId5"/>
    <p:sldLayoutId id="2147483670" r:id="rId6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2800" kern="1200">
          <a:solidFill>
            <a:schemeClr val="bg1">
              <a:lumMod val="95000"/>
            </a:schemeClr>
          </a:solidFill>
          <a:latin typeface="나눔스퀘어 Bold" panose="020B0600000101010101" pitchFamily="50" charset="-127"/>
          <a:ea typeface="나눔스퀘어 Bold" panose="020B0600000101010101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799" userDrawn="1">
          <p15:clr>
            <a:srgbClr val="F26B43"/>
          </p15:clr>
        </p15:guide>
        <p15:guide id="2" orient="horz" pos="3974" userDrawn="1">
          <p15:clr>
            <a:srgbClr val="F26B43"/>
          </p15:clr>
        </p15:guide>
        <p15:guide id="3" orient="horz" pos="232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4F091E2-9717-4EBB-9E14-E276B1925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6A43083-AF7C-462D-8071-A7CDB9D03A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DA29D80-70FD-4C1F-B086-15E488CDFF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fld id="{085FDC0B-6062-4217-8F0C-F5E24085CDB5}" type="datetimeFigureOut">
              <a:rPr lang="ko-KR" altLang="en-US" smtClean="0"/>
              <a:pPr/>
              <a:t>2020-11-17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487C7F7-EB75-4DD3-A024-4623B57412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6266530-E142-4A75-96F3-E88094749A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fld id="{D08609B0-8917-4691-962E-6131E6133DB4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902248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나눔스퀘어" panose="020B0600000101010101" pitchFamily="50" charset="-127"/>
          <a:ea typeface="나눔스퀘어" panose="020B0600000101010101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나눔스퀘어" panose="020B0600000101010101" pitchFamily="50" charset="-127"/>
          <a:ea typeface="나눔스퀘어" panose="020B0600000101010101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나눔스퀘어" panose="020B0600000101010101" pitchFamily="50" charset="-127"/>
          <a:ea typeface="나눔스퀘어" panose="020B0600000101010101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나눔스퀘어" panose="020B0600000101010101" pitchFamily="50" charset="-127"/>
          <a:ea typeface="나눔스퀘어" panose="020B0600000101010101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나눔스퀘어" panose="020B0600000101010101" pitchFamily="50" charset="-127"/>
          <a:ea typeface="나눔스퀘어" panose="020B0600000101010101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나눔스퀘어" panose="020B0600000101010101" pitchFamily="50" charset="-127"/>
          <a:ea typeface="나눔스퀘어" panose="020B0600000101010101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://localhost:5000/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JPG"/><Relationship Id="rId4" Type="http://schemas.openxmlformats.org/officeDocument/2006/relationships/image" Target="../media/image35.JP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물, 실외, 보트, 건물이(가) 표시된 사진&#10;&#10;자동 생성된 설명">
            <a:extLst>
              <a:ext uri="{FF2B5EF4-FFF2-40B4-BE49-F238E27FC236}">
                <a16:creationId xmlns:a16="http://schemas.microsoft.com/office/drawing/2014/main" id="{CEB34D27-A604-4DE6-A531-7A8B38C455A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7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760ACCAB-8B16-444B-A095-FE061747ED32}"/>
              </a:ext>
            </a:extLst>
          </p:cNvPr>
          <p:cNvSpPr/>
          <p:nvPr/>
        </p:nvSpPr>
        <p:spPr>
          <a:xfrm>
            <a:off x="-9833" y="0"/>
            <a:ext cx="12192000" cy="6858000"/>
          </a:xfrm>
          <a:prstGeom prst="rect">
            <a:avLst/>
          </a:prstGeom>
          <a:solidFill>
            <a:schemeClr val="tx2">
              <a:lumMod val="50000"/>
              <a:alpha val="8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90CFB6-5106-44D7-9C3E-367E0E343171}"/>
              </a:ext>
            </a:extLst>
          </p:cNvPr>
          <p:cNvSpPr txBox="1"/>
          <p:nvPr/>
        </p:nvSpPr>
        <p:spPr>
          <a:xfrm>
            <a:off x="1193074" y="1427404"/>
            <a:ext cx="7063514" cy="9268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4000" dirty="0" err="1">
                <a:solidFill>
                  <a:schemeClr val="bg1">
                    <a:lumMod val="8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Dacon</a:t>
            </a:r>
            <a:r>
              <a:rPr lang="en-US" altLang="ko-KR" sz="4000" dirty="0">
                <a:solidFill>
                  <a:schemeClr val="bg1">
                    <a:lumMod val="8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4000" dirty="0">
                <a:solidFill>
                  <a:schemeClr val="accent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랜드마크 분류 </a:t>
            </a:r>
            <a:r>
              <a:rPr lang="ko-KR" altLang="en-US" sz="4000" dirty="0">
                <a:solidFill>
                  <a:schemeClr val="bg1">
                    <a:lumMod val="8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경진대회</a:t>
            </a:r>
            <a:endParaRPr lang="en-US" altLang="ko-KR" sz="4000" dirty="0">
              <a:solidFill>
                <a:schemeClr val="bg1">
                  <a:lumMod val="85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C17F44-DB52-4877-8801-DC9125A9218E}"/>
              </a:ext>
            </a:extLst>
          </p:cNvPr>
          <p:cNvSpPr txBox="1"/>
          <p:nvPr/>
        </p:nvSpPr>
        <p:spPr>
          <a:xfrm>
            <a:off x="1193074" y="2675487"/>
            <a:ext cx="490292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000" dirty="0">
                <a:solidFill>
                  <a:schemeClr val="bg1">
                    <a:lumMod val="8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TEAM</a:t>
            </a:r>
            <a:r>
              <a:rPr lang="en-US" altLang="ko-KR" sz="4000" dirty="0">
                <a:solidFill>
                  <a:srgbClr val="00B05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4000" dirty="0" err="1">
                <a:solidFill>
                  <a:schemeClr val="accent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쓰리디</a:t>
            </a:r>
            <a:endParaRPr lang="ko-KR" altLang="en-US" sz="4000" dirty="0">
              <a:solidFill>
                <a:schemeClr val="accent2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0ED8AA9D-10BD-451A-A17D-161F08F0FB42}"/>
              </a:ext>
            </a:extLst>
          </p:cNvPr>
          <p:cNvGrpSpPr/>
          <p:nvPr/>
        </p:nvGrpSpPr>
        <p:grpSpPr>
          <a:xfrm>
            <a:off x="8241117" y="4503739"/>
            <a:ext cx="3298213" cy="1631768"/>
            <a:chOff x="8241117" y="4791973"/>
            <a:chExt cx="3838534" cy="1631768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3A21576-6B0C-47EF-8A5B-B0DDD401FB00}"/>
                </a:ext>
              </a:extLst>
            </p:cNvPr>
            <p:cNvSpPr txBox="1"/>
            <p:nvPr/>
          </p:nvSpPr>
          <p:spPr>
            <a:xfrm>
              <a:off x="8241117" y="4791973"/>
              <a:ext cx="3823063" cy="619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200" dirty="0">
                  <a:solidFill>
                    <a:schemeClr val="bg1">
                      <a:lumMod val="7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융복합 프로젝트형 </a:t>
              </a:r>
              <a:r>
                <a:rPr lang="en-US" altLang="ko-KR" sz="1200" dirty="0">
                  <a:solidFill>
                    <a:schemeClr val="bg1">
                      <a:lumMod val="7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AI </a:t>
              </a:r>
              <a:r>
                <a:rPr lang="ko-KR" altLang="en-US" sz="1200" dirty="0">
                  <a:solidFill>
                    <a:schemeClr val="bg1">
                      <a:lumMod val="7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서비스개발 과정</a:t>
              </a:r>
              <a:endParaRPr lang="en-US" altLang="ko-KR" sz="1200" dirty="0">
                <a:solidFill>
                  <a:schemeClr val="bg1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200" dirty="0">
                  <a:solidFill>
                    <a:schemeClr val="bg1">
                      <a:lumMod val="7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Landmark</a:t>
              </a:r>
              <a:r>
                <a:rPr lang="ko-KR" altLang="en-US" sz="1200" dirty="0">
                  <a:solidFill>
                    <a:schemeClr val="bg1">
                      <a:lumMod val="7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en-US" altLang="ko-KR" sz="1200" dirty="0">
                  <a:solidFill>
                    <a:schemeClr val="bg1">
                      <a:lumMod val="7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classification project (2020.11)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C7A34F6-4668-4942-836F-50725667A6CD}"/>
                </a:ext>
              </a:extLst>
            </p:cNvPr>
            <p:cNvSpPr txBox="1"/>
            <p:nvPr/>
          </p:nvSpPr>
          <p:spPr>
            <a:xfrm>
              <a:off x="8256588" y="5411694"/>
              <a:ext cx="3823063" cy="619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200" dirty="0">
                  <a:solidFill>
                    <a:schemeClr val="bg1">
                      <a:lumMod val="7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Team </a:t>
              </a:r>
              <a:r>
                <a:rPr lang="ko-KR" altLang="en-US" sz="1200" dirty="0" err="1">
                  <a:solidFill>
                    <a:schemeClr val="bg1">
                      <a:lumMod val="7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쓰리디</a:t>
              </a:r>
              <a:r>
                <a:rPr lang="en-US" altLang="ko-KR" sz="1200" dirty="0">
                  <a:solidFill>
                    <a:schemeClr val="bg1">
                      <a:lumMod val="7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200" dirty="0" err="1">
                  <a:solidFill>
                    <a:schemeClr val="bg1">
                      <a:lumMod val="7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서광채</a:t>
              </a:r>
              <a:r>
                <a:rPr lang="ko-KR" altLang="en-US" sz="1200" dirty="0">
                  <a:solidFill>
                    <a:schemeClr val="bg1">
                      <a:lumMod val="7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 송재근  이동규 </a:t>
              </a:r>
              <a:r>
                <a:rPr lang="ko-KR" altLang="en-US" sz="1200" dirty="0" err="1">
                  <a:solidFill>
                    <a:schemeClr val="bg1">
                      <a:lumMod val="7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장한솔</a:t>
              </a:r>
              <a:r>
                <a:rPr lang="ko-KR" altLang="en-US" sz="1200" dirty="0">
                  <a:solidFill>
                    <a:schemeClr val="bg1">
                      <a:lumMod val="7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 정아인</a:t>
              </a:r>
              <a:endParaRPr lang="en-US" altLang="ko-KR" sz="1200" dirty="0">
                <a:solidFill>
                  <a:schemeClr val="bg1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F16BCCB-6666-4B7F-9016-F0F8D9C7BF17}"/>
                </a:ext>
              </a:extLst>
            </p:cNvPr>
            <p:cNvSpPr txBox="1"/>
            <p:nvPr/>
          </p:nvSpPr>
          <p:spPr>
            <a:xfrm>
              <a:off x="8256588" y="6081018"/>
              <a:ext cx="3168614" cy="3427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endParaRPr lang="en-US" altLang="ko-KR" sz="1200" dirty="0">
                <a:solidFill>
                  <a:schemeClr val="bg1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973EC1E-7C74-43D1-802F-109E24CB9619}"/>
              </a:ext>
            </a:extLst>
          </p:cNvPr>
          <p:cNvSpPr/>
          <p:nvPr/>
        </p:nvSpPr>
        <p:spPr>
          <a:xfrm>
            <a:off x="235974" y="196645"/>
            <a:ext cx="11700387" cy="6469626"/>
          </a:xfrm>
          <a:prstGeom prst="rect">
            <a:avLst/>
          </a:prstGeom>
          <a:noFill/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F5C1A8E5-08C7-44C9-BD41-2F250B5289D2}"/>
              </a:ext>
            </a:extLst>
          </p:cNvPr>
          <p:cNvCxnSpPr>
            <a:cxnSpLocks/>
          </p:cNvCxnSpPr>
          <p:nvPr/>
        </p:nvCxnSpPr>
        <p:spPr>
          <a:xfrm>
            <a:off x="1356852" y="3500969"/>
            <a:ext cx="6647323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40831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ADE5B4-26AF-4E7A-BB59-6C055A459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2-3. Modeling</a:t>
            </a:r>
            <a:endParaRPr lang="ko-KR" altLang="en-US" dirty="0"/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0B6B1F8D-E7DA-41FE-A8B4-C2EDDF43A23F}"/>
              </a:ext>
            </a:extLst>
          </p:cNvPr>
          <p:cNvGrpSpPr/>
          <p:nvPr/>
        </p:nvGrpSpPr>
        <p:grpSpPr>
          <a:xfrm>
            <a:off x="839788" y="1297651"/>
            <a:ext cx="3212910" cy="4698977"/>
            <a:chOff x="839788" y="1285897"/>
            <a:chExt cx="3212910" cy="4698977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1F909219-1676-A041-833E-F52C338B5745}"/>
                </a:ext>
              </a:extLst>
            </p:cNvPr>
            <p:cNvSpPr/>
            <p:nvPr/>
          </p:nvSpPr>
          <p:spPr>
            <a:xfrm>
              <a:off x="839788" y="1285897"/>
              <a:ext cx="3212910" cy="46989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>
                <a:latin typeface="나눔스퀘어" panose="020B0600000101010101" pitchFamily="50" charset="-127"/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EA1F359A-2BB5-4C97-9882-21067EBD4A71}"/>
                </a:ext>
              </a:extLst>
            </p:cNvPr>
            <p:cNvGrpSpPr/>
            <p:nvPr/>
          </p:nvGrpSpPr>
          <p:grpSpPr>
            <a:xfrm>
              <a:off x="982054" y="1425093"/>
              <a:ext cx="2958311" cy="3742097"/>
              <a:chOff x="639178" y="1189394"/>
              <a:chExt cx="3298138" cy="4171958"/>
            </a:xfrm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24F7CC4A-2966-ED40-8D1E-C55C6D704388}"/>
                  </a:ext>
                </a:extLst>
              </p:cNvPr>
              <p:cNvGrpSpPr/>
              <p:nvPr/>
            </p:nvGrpSpPr>
            <p:grpSpPr>
              <a:xfrm>
                <a:off x="639178" y="1189394"/>
                <a:ext cx="3200400" cy="4171958"/>
                <a:chOff x="937358" y="1369787"/>
                <a:chExt cx="3200400" cy="4171958"/>
              </a:xfrm>
            </p:grpSpPr>
            <p:grpSp>
              <p:nvGrpSpPr>
                <p:cNvPr id="11" name="그룹 10">
                  <a:extLst>
                    <a:ext uri="{FF2B5EF4-FFF2-40B4-BE49-F238E27FC236}">
                      <a16:creationId xmlns:a16="http://schemas.microsoft.com/office/drawing/2014/main" id="{E411B501-068B-2E4D-8BA4-C90EDE67599C}"/>
                    </a:ext>
                  </a:extLst>
                </p:cNvPr>
                <p:cNvGrpSpPr/>
                <p:nvPr/>
              </p:nvGrpSpPr>
              <p:grpSpPr>
                <a:xfrm>
                  <a:off x="937358" y="1369787"/>
                  <a:ext cx="3200400" cy="4171958"/>
                  <a:chOff x="937358" y="1435100"/>
                  <a:chExt cx="3200400" cy="4171958"/>
                </a:xfrm>
              </p:grpSpPr>
              <p:pic>
                <p:nvPicPr>
                  <p:cNvPr id="13" name="그림 12">
                    <a:extLst>
                      <a:ext uri="{FF2B5EF4-FFF2-40B4-BE49-F238E27FC236}">
                        <a16:creationId xmlns:a16="http://schemas.microsoft.com/office/drawing/2014/main" id="{4C2647E8-EEED-3041-9E66-8543DA6B4FA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937358" y="1435100"/>
                    <a:ext cx="3200400" cy="1993900"/>
                  </a:xfrm>
                  <a:prstGeom prst="rect">
                    <a:avLst/>
                  </a:prstGeom>
                </p:spPr>
              </p:pic>
              <p:pic>
                <p:nvPicPr>
                  <p:cNvPr id="14" name="그림 13">
                    <a:extLst>
                      <a:ext uri="{FF2B5EF4-FFF2-40B4-BE49-F238E27FC236}">
                        <a16:creationId xmlns:a16="http://schemas.microsoft.com/office/drawing/2014/main" id="{2925566B-7776-A540-A504-E492D0E5E15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937358" y="3576552"/>
                    <a:ext cx="3200400" cy="2030506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12" name="직사각형 11">
                  <a:extLst>
                    <a:ext uri="{FF2B5EF4-FFF2-40B4-BE49-F238E27FC236}">
                      <a16:creationId xmlns:a16="http://schemas.microsoft.com/office/drawing/2014/main" id="{9A580642-1BD7-D843-9AC9-15268C988BCF}"/>
                    </a:ext>
                  </a:extLst>
                </p:cNvPr>
                <p:cNvSpPr/>
                <p:nvPr/>
              </p:nvSpPr>
              <p:spPr>
                <a:xfrm>
                  <a:off x="1058441" y="2007215"/>
                  <a:ext cx="3022600" cy="498763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 dirty="0">
                    <a:latin typeface="나눔스퀘어" panose="020B0600000101010101" pitchFamily="50" charset="-127"/>
                  </a:endParaRPr>
                </a:p>
              </p:txBody>
            </p:sp>
          </p:grpSp>
          <p:sp>
            <p:nvSpPr>
              <p:cNvPr id="24" name="내용 개체 틀 2">
                <a:extLst>
                  <a:ext uri="{FF2B5EF4-FFF2-40B4-BE49-F238E27FC236}">
                    <a16:creationId xmlns:a16="http://schemas.microsoft.com/office/drawing/2014/main" id="{4FA84826-8A21-F644-82EF-749BA045BA2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059167" y="1285898"/>
                <a:ext cx="1878149" cy="538616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lIns="180000" tIns="180000" rIns="180000" bIns="180000"/>
              <a:lstStyle>
                <a:lvl1pPr marL="228600" indent="-22860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kumimoji="1" lang="en-US" altLang="ko-Kore-KR" sz="18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4</a:t>
                </a:r>
                <a:r>
                  <a:rPr kumimoji="1" lang="ko-Kore-KR" altLang="en-US" sz="18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가지 연산</a:t>
                </a:r>
              </a:p>
            </p:txBody>
          </p:sp>
        </p:grp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2EBCAE78-B82F-334C-BD7F-E74341158769}"/>
                </a:ext>
              </a:extLst>
            </p:cNvPr>
            <p:cNvSpPr/>
            <p:nvPr/>
          </p:nvSpPr>
          <p:spPr>
            <a:xfrm>
              <a:off x="852298" y="5416569"/>
              <a:ext cx="3200400" cy="557901"/>
            </a:xfrm>
            <a:prstGeom prst="rect">
              <a:avLst/>
            </a:prstGeom>
            <a:solidFill>
              <a:srgbClr val="004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600" dirty="0">
                  <a:latin typeface="나눔스퀘어" panose="020B0600000101010101" pitchFamily="50" charset="-127"/>
                </a:rPr>
                <a:t>1</a:t>
              </a:r>
              <a:r>
                <a:rPr kumimoji="1" lang="en-US" altLang="ko-KR" sz="16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</a:t>
              </a:r>
              <a:r>
                <a:rPr kumimoji="1" lang="ko-KR" altLang="en-US" sz="16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kumimoji="1" lang="en-US" altLang="ko-KR" sz="16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Inception Module</a:t>
              </a:r>
              <a:endParaRPr kumimoji="1" lang="ko-Kore-KR" altLang="en-US" sz="1600" dirty="0">
                <a:latin typeface="나눔스퀘어" panose="020B0600000101010101" pitchFamily="50" charset="-127"/>
              </a:endParaRP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5C29D725-F5BC-4B5B-8565-234140FA52A6}"/>
              </a:ext>
            </a:extLst>
          </p:cNvPr>
          <p:cNvGrpSpPr/>
          <p:nvPr/>
        </p:nvGrpSpPr>
        <p:grpSpPr>
          <a:xfrm>
            <a:off x="8122927" y="1285898"/>
            <a:ext cx="3321407" cy="4698977"/>
            <a:chOff x="8165909" y="1258677"/>
            <a:chExt cx="3321407" cy="4698977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68D71FF-90F6-4F7D-9504-F91291EF526A}"/>
                </a:ext>
              </a:extLst>
            </p:cNvPr>
            <p:cNvSpPr/>
            <p:nvPr/>
          </p:nvSpPr>
          <p:spPr>
            <a:xfrm>
              <a:off x="8169774" y="1258677"/>
              <a:ext cx="3212910" cy="46989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>
                <a:latin typeface="나눔스퀘어" panose="020B0600000101010101" pitchFamily="50" charset="-127"/>
              </a:endParaRPr>
            </a:p>
          </p:txBody>
        </p: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7036A230-444C-43CC-B75C-CC6E701986C6}"/>
                </a:ext>
              </a:extLst>
            </p:cNvPr>
            <p:cNvGrpSpPr/>
            <p:nvPr/>
          </p:nvGrpSpPr>
          <p:grpSpPr>
            <a:xfrm>
              <a:off x="8250503" y="1653217"/>
              <a:ext cx="3236813" cy="3299876"/>
              <a:chOff x="6984011" y="609942"/>
              <a:chExt cx="4577332" cy="4666512"/>
            </a:xfrm>
          </p:grpSpPr>
          <p:pic>
            <p:nvPicPr>
              <p:cNvPr id="21" name="그림 20">
                <a:extLst>
                  <a:ext uri="{FF2B5EF4-FFF2-40B4-BE49-F238E27FC236}">
                    <a16:creationId xmlns:a16="http://schemas.microsoft.com/office/drawing/2014/main" id="{C2457B22-B601-EF46-A812-5B527706C2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984011" y="1195071"/>
                <a:ext cx="4369789" cy="4081383"/>
              </a:xfrm>
              <a:prstGeom prst="rect">
                <a:avLst/>
              </a:prstGeom>
            </p:spPr>
          </p:pic>
          <p:sp>
            <p:nvSpPr>
              <p:cNvPr id="26" name="내용 개체 틀 2">
                <a:extLst>
                  <a:ext uri="{FF2B5EF4-FFF2-40B4-BE49-F238E27FC236}">
                    <a16:creationId xmlns:a16="http://schemas.microsoft.com/office/drawing/2014/main" id="{44E325BA-74A2-EB40-AB51-DD474A3EFF0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931628" y="609942"/>
                <a:ext cx="2629715" cy="538616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lIns="180000" tIns="180000" rIns="180000" bIns="180000"/>
              <a:lstStyle>
                <a:lvl1pPr marL="228600" indent="-22860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kumimoji="1" lang="en-US" altLang="ko-KR" sz="18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GAP  </a:t>
                </a:r>
                <a:r>
                  <a:rPr kumimoji="1" lang="ko-KR" altLang="en-US" sz="18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사용 </a:t>
                </a:r>
                <a:endParaRPr kumimoji="1" lang="ko-Kore-KR" altLang="en-US" sz="1800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43DEEB17-B388-954F-91D0-4EBA40E62220}"/>
                  </a:ext>
                </a:extLst>
              </p:cNvPr>
              <p:cNvSpPr/>
              <p:nvPr/>
            </p:nvSpPr>
            <p:spPr>
              <a:xfrm>
                <a:off x="9431593" y="1682313"/>
                <a:ext cx="1878149" cy="1114803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>
                  <a:latin typeface="나눔스퀘어" panose="020B0600000101010101" pitchFamily="50" charset="-127"/>
                </a:endParaRPr>
              </a:p>
            </p:txBody>
          </p:sp>
        </p:grp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C08B5CC7-AE68-F54A-BFBE-BEFFEF41C71C}"/>
                </a:ext>
              </a:extLst>
            </p:cNvPr>
            <p:cNvSpPr/>
            <p:nvPr/>
          </p:nvSpPr>
          <p:spPr>
            <a:xfrm>
              <a:off x="8165909" y="5399753"/>
              <a:ext cx="3212909" cy="557901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6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3.</a:t>
              </a:r>
              <a:r>
                <a:rPr kumimoji="1" lang="ko-KR" altLang="en-US" sz="16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kumimoji="1" lang="en-US" altLang="ko-KR" sz="16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FC layer </a:t>
              </a:r>
            </a:p>
            <a:p>
              <a:pPr algn="ctr"/>
              <a:r>
                <a:rPr kumimoji="1" lang="en-US" altLang="ko-KR" sz="16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→Global Average Pooling</a:t>
              </a:r>
              <a:endParaRPr kumimoji="1" lang="ko-Kore-KR" altLang="en-US" sz="1600" dirty="0">
                <a:latin typeface="나눔스퀘어" panose="020B0600000101010101" pitchFamily="50" charset="-127"/>
              </a:endParaRP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F6C1C24E-D120-4573-BD3D-DBEC7F3DA38F}"/>
              </a:ext>
            </a:extLst>
          </p:cNvPr>
          <p:cNvGrpSpPr/>
          <p:nvPr/>
        </p:nvGrpSpPr>
        <p:grpSpPr>
          <a:xfrm>
            <a:off x="4477280" y="1297651"/>
            <a:ext cx="3221063" cy="4698978"/>
            <a:chOff x="4495799" y="1285897"/>
            <a:chExt cx="3221063" cy="4698978"/>
          </a:xfrm>
        </p:grpSpPr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E4696282-EEE1-41D1-9B20-E7022D54B896}"/>
                </a:ext>
              </a:extLst>
            </p:cNvPr>
            <p:cNvGrpSpPr/>
            <p:nvPr/>
          </p:nvGrpSpPr>
          <p:grpSpPr>
            <a:xfrm>
              <a:off x="4500088" y="1285897"/>
              <a:ext cx="3212910" cy="4698977"/>
              <a:chOff x="4500088" y="1285897"/>
              <a:chExt cx="3212910" cy="4698977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488C077F-C94C-4CEA-89C8-79FF6707E96E}"/>
                  </a:ext>
                </a:extLst>
              </p:cNvPr>
              <p:cNvSpPr/>
              <p:nvPr/>
            </p:nvSpPr>
            <p:spPr>
              <a:xfrm>
                <a:off x="4500088" y="1285897"/>
                <a:ext cx="3212910" cy="469897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>
                  <a:latin typeface="나눔스퀘어" panose="020B0600000101010101" pitchFamily="50" charset="-127"/>
                </a:endParaRPr>
              </a:p>
            </p:txBody>
          </p:sp>
          <p:grpSp>
            <p:nvGrpSpPr>
              <p:cNvPr id="5" name="그룹 4">
                <a:extLst>
                  <a:ext uri="{FF2B5EF4-FFF2-40B4-BE49-F238E27FC236}">
                    <a16:creationId xmlns:a16="http://schemas.microsoft.com/office/drawing/2014/main" id="{EE8A88BF-474C-4F0D-B0DF-985EEA56600C}"/>
                  </a:ext>
                </a:extLst>
              </p:cNvPr>
              <p:cNvGrpSpPr/>
              <p:nvPr/>
            </p:nvGrpSpPr>
            <p:grpSpPr>
              <a:xfrm>
                <a:off x="4820460" y="1406416"/>
                <a:ext cx="2695428" cy="4408364"/>
                <a:chOff x="4266802" y="1190556"/>
                <a:chExt cx="2973775" cy="4863600"/>
              </a:xfrm>
            </p:grpSpPr>
            <p:grpSp>
              <p:nvGrpSpPr>
                <p:cNvPr id="15" name="그룹 14">
                  <a:extLst>
                    <a:ext uri="{FF2B5EF4-FFF2-40B4-BE49-F238E27FC236}">
                      <a16:creationId xmlns:a16="http://schemas.microsoft.com/office/drawing/2014/main" id="{EECB0948-3A7C-D649-A718-9607E1E44FDE}"/>
                    </a:ext>
                  </a:extLst>
                </p:cNvPr>
                <p:cNvGrpSpPr/>
                <p:nvPr/>
              </p:nvGrpSpPr>
              <p:grpSpPr>
                <a:xfrm>
                  <a:off x="4266802" y="1190556"/>
                  <a:ext cx="1913668" cy="4863600"/>
                  <a:chOff x="5019506" y="939739"/>
                  <a:chExt cx="1913668" cy="4863600"/>
                </a:xfrm>
              </p:grpSpPr>
              <p:pic>
                <p:nvPicPr>
                  <p:cNvPr id="16" name="그림 15">
                    <a:extLst>
                      <a:ext uri="{FF2B5EF4-FFF2-40B4-BE49-F238E27FC236}">
                        <a16:creationId xmlns:a16="http://schemas.microsoft.com/office/drawing/2014/main" id="{917A6D13-2D70-7449-AF08-E08561606E4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6"/>
                  <a:srcRect r="1270" b="3303"/>
                  <a:stretch/>
                </p:blipFill>
                <p:spPr>
                  <a:xfrm>
                    <a:off x="5019506" y="939739"/>
                    <a:ext cx="1913668" cy="4863600"/>
                  </a:xfrm>
                  <a:prstGeom prst="rect">
                    <a:avLst/>
                  </a:prstGeom>
                </p:spPr>
              </p:pic>
              <p:sp>
                <p:nvSpPr>
                  <p:cNvPr id="17" name="직사각형 16">
                    <a:extLst>
                      <a:ext uri="{FF2B5EF4-FFF2-40B4-BE49-F238E27FC236}">
                        <a16:creationId xmlns:a16="http://schemas.microsoft.com/office/drawing/2014/main" id="{1C2B8FEE-6199-C646-9E0F-36D0BCF5DC49}"/>
                      </a:ext>
                    </a:extLst>
                  </p:cNvPr>
                  <p:cNvSpPr/>
                  <p:nvPr/>
                </p:nvSpPr>
                <p:spPr>
                  <a:xfrm>
                    <a:off x="6027915" y="1888469"/>
                    <a:ext cx="356840" cy="293313"/>
                  </a:xfrm>
                  <a:prstGeom prst="rect">
                    <a:avLst/>
                  </a:prstGeom>
                  <a:noFill/>
                  <a:ln w="3810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ore-KR" altLang="en-US" dirty="0">
                      <a:latin typeface="나눔스퀘어" panose="020B0600000101010101" pitchFamily="50" charset="-127"/>
                    </a:endParaRPr>
                  </a:p>
                </p:txBody>
              </p:sp>
              <p:sp>
                <p:nvSpPr>
                  <p:cNvPr id="18" name="직사각형 17">
                    <a:extLst>
                      <a:ext uri="{FF2B5EF4-FFF2-40B4-BE49-F238E27FC236}">
                        <a16:creationId xmlns:a16="http://schemas.microsoft.com/office/drawing/2014/main" id="{9C7259B8-A2A4-604E-A209-22185E063A9C}"/>
                      </a:ext>
                    </a:extLst>
                  </p:cNvPr>
                  <p:cNvSpPr/>
                  <p:nvPr/>
                </p:nvSpPr>
                <p:spPr>
                  <a:xfrm>
                    <a:off x="6166899" y="2938837"/>
                    <a:ext cx="356840" cy="293313"/>
                  </a:xfrm>
                  <a:prstGeom prst="rect">
                    <a:avLst/>
                  </a:prstGeom>
                  <a:noFill/>
                  <a:ln w="3810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ore-KR" altLang="en-US" dirty="0">
                      <a:latin typeface="나눔스퀘어" panose="020B0600000101010101" pitchFamily="50" charset="-127"/>
                    </a:endParaRPr>
                  </a:p>
                </p:txBody>
              </p:sp>
              <p:sp>
                <p:nvSpPr>
                  <p:cNvPr id="19" name="직사각형 18">
                    <a:extLst>
                      <a:ext uri="{FF2B5EF4-FFF2-40B4-BE49-F238E27FC236}">
                        <a16:creationId xmlns:a16="http://schemas.microsoft.com/office/drawing/2014/main" id="{9D081BFD-2543-D040-8651-A79908F56B8F}"/>
                      </a:ext>
                    </a:extLst>
                  </p:cNvPr>
                  <p:cNvSpPr/>
                  <p:nvPr/>
                </p:nvSpPr>
                <p:spPr>
                  <a:xfrm>
                    <a:off x="5521132" y="964661"/>
                    <a:ext cx="356840" cy="293313"/>
                  </a:xfrm>
                  <a:prstGeom prst="rect">
                    <a:avLst/>
                  </a:prstGeom>
                  <a:noFill/>
                  <a:ln w="3810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ore-KR" altLang="en-US" dirty="0">
                      <a:latin typeface="나눔스퀘어" panose="020B0600000101010101" pitchFamily="50" charset="-127"/>
                    </a:endParaRPr>
                  </a:p>
                </p:txBody>
              </p:sp>
            </p:grpSp>
            <p:sp>
              <p:nvSpPr>
                <p:cNvPr id="25" name="내용 개체 틀 2">
                  <a:extLst>
                    <a:ext uri="{FF2B5EF4-FFF2-40B4-BE49-F238E27FC236}">
                      <a16:creationId xmlns:a16="http://schemas.microsoft.com/office/drawing/2014/main" id="{3F2A3AD9-6479-D946-A281-A283CE756CC7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5853088" y="1722113"/>
                  <a:ext cx="1387489" cy="93542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 lIns="180000" tIns="180000" rIns="180000" bIns="180000"/>
                <a:lstStyle>
                  <a:lvl1pPr marL="228600" indent="-228600" algn="l" defTabSz="914400" rtl="0" eaLnBrk="1" latinLnBrk="1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나눔스퀘어라운드 Regular" panose="020B0600000101010101" pitchFamily="50" charset="-127"/>
                      <a:ea typeface="나눔스퀘어라운드 Regular" panose="020B0600000101010101" pitchFamily="50" charset="-127"/>
                      <a:cs typeface="+mn-cs"/>
                    </a:defRPr>
                  </a:lvl1pPr>
                  <a:lvl2pPr marL="685800" indent="-228600" algn="l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나눔스퀘어라운드 Regular" panose="020B0600000101010101" pitchFamily="50" charset="-127"/>
                      <a:ea typeface="나눔스퀘어라운드 Regular" panose="020B0600000101010101" pitchFamily="50" charset="-127"/>
                      <a:cs typeface="+mn-cs"/>
                    </a:defRPr>
                  </a:lvl2pPr>
                  <a:lvl3pPr marL="1143000" indent="-228600" algn="l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600" kern="1200">
                      <a:solidFill>
                        <a:schemeClr val="tx1"/>
                      </a:solidFill>
                      <a:latin typeface="나눔스퀘어라운드 Regular" panose="020B0600000101010101" pitchFamily="50" charset="-127"/>
                      <a:ea typeface="나눔스퀘어라운드 Regular" panose="020B0600000101010101" pitchFamily="50" charset="-127"/>
                      <a:cs typeface="+mn-cs"/>
                    </a:defRPr>
                  </a:lvl3pPr>
                  <a:lvl4pPr marL="1600200" indent="-228600" algn="l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400" kern="1200">
                      <a:solidFill>
                        <a:schemeClr val="tx1"/>
                      </a:solidFill>
                      <a:latin typeface="나눔스퀘어라운드 Regular" panose="020B0600000101010101" pitchFamily="50" charset="-127"/>
                      <a:ea typeface="나눔스퀘어라운드 Regular" panose="020B0600000101010101" pitchFamily="50" charset="-127"/>
                      <a:cs typeface="+mn-cs"/>
                    </a:defRPr>
                  </a:lvl4pPr>
                  <a:lvl5pPr marL="2057400" indent="-228600" algn="l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400" kern="1200">
                      <a:solidFill>
                        <a:schemeClr val="tx1"/>
                      </a:solidFill>
                      <a:latin typeface="나눔스퀘어라운드 Regular" panose="020B0600000101010101" pitchFamily="50" charset="-127"/>
                      <a:ea typeface="나눔스퀘어라운드 Regular" panose="020B0600000101010101" pitchFamily="50" charset="-127"/>
                      <a:cs typeface="+mn-cs"/>
                    </a:defRPr>
                  </a:lvl5pPr>
                  <a:lvl6pPr marL="2514600" indent="-228600" algn="l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buNone/>
                  </a:pPr>
                  <a:r>
                    <a:rPr kumimoji="1" lang="en-US" altLang="ko-KR" sz="1600" dirty="0"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3</a:t>
                  </a:r>
                  <a:r>
                    <a:rPr kumimoji="1" lang="ko-KR" altLang="en-US" sz="1600" dirty="0"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개의 </a:t>
                  </a:r>
                  <a:r>
                    <a:rPr kumimoji="1" lang="en-US" altLang="ko-KR" sz="1600" dirty="0"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Classifier</a:t>
                  </a:r>
                  <a:endParaRPr kumimoji="1" lang="ko-Kore-KR" altLang="en-US" sz="16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</p:grpSp>
        </p:grp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CE6260F7-8DD9-C048-9BD7-A7AD5368B01A}"/>
                </a:ext>
              </a:extLst>
            </p:cNvPr>
            <p:cNvSpPr/>
            <p:nvPr/>
          </p:nvSpPr>
          <p:spPr>
            <a:xfrm>
              <a:off x="4495799" y="5416568"/>
              <a:ext cx="3221063" cy="568307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6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2.</a:t>
              </a:r>
              <a:r>
                <a:rPr kumimoji="1" lang="ko-KR" altLang="en-US" sz="16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kumimoji="1" lang="en-US" altLang="ko-KR" sz="16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Auxiliary Classifier</a:t>
              </a:r>
              <a:endParaRPr kumimoji="1" lang="ko-Kore-KR" altLang="en-US" sz="1600" dirty="0">
                <a:latin typeface="나눔스퀘어" panose="020B0600000101010101" pitchFamily="50" charset="-127"/>
              </a:endParaRPr>
            </a:p>
          </p:txBody>
        </p:sp>
      </p:grp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45DC905E-CFC0-403C-A859-B33FDDBEBD32}"/>
              </a:ext>
            </a:extLst>
          </p:cNvPr>
          <p:cNvCxnSpPr>
            <a:cxnSpLocks/>
            <a:stCxn id="19" idx="3"/>
            <a:endCxn id="25" idx="1"/>
          </p:cNvCxnSpPr>
          <p:nvPr/>
        </p:nvCxnSpPr>
        <p:spPr>
          <a:xfrm>
            <a:off x="5580055" y="1573689"/>
            <a:ext cx="659695" cy="75021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AA9FB1D7-7DC8-4251-8395-DEA2650C3629}"/>
              </a:ext>
            </a:extLst>
          </p:cNvPr>
          <p:cNvCxnSpPr>
            <a:cxnSpLocks/>
            <a:stCxn id="17" idx="0"/>
            <a:endCxn id="25" idx="1"/>
          </p:cNvCxnSpPr>
          <p:nvPr/>
        </p:nvCxnSpPr>
        <p:spPr>
          <a:xfrm>
            <a:off x="5877683" y="2278098"/>
            <a:ext cx="362067" cy="4581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D073C694-7AA8-41CE-8781-B936FB1F787E}"/>
              </a:ext>
            </a:extLst>
          </p:cNvPr>
          <p:cNvCxnSpPr>
            <a:cxnSpLocks/>
            <a:stCxn id="25" idx="1"/>
            <a:endCxn id="18" idx="0"/>
          </p:cNvCxnSpPr>
          <p:nvPr/>
        </p:nvCxnSpPr>
        <p:spPr>
          <a:xfrm flipH="1">
            <a:off x="6003658" y="2323908"/>
            <a:ext cx="236092" cy="90624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90589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ADE5B4-26AF-4E7A-BB59-6C055A459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2-3. Modeling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4F5AEA7-5068-D740-9200-40629C75CB9D}"/>
              </a:ext>
            </a:extLst>
          </p:cNvPr>
          <p:cNvSpPr/>
          <p:nvPr/>
        </p:nvSpPr>
        <p:spPr>
          <a:xfrm>
            <a:off x="874819" y="1916113"/>
            <a:ext cx="10477394" cy="406876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600" dirty="0">
              <a:latin typeface="나눔스퀘어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6D93ADA-BE56-FE47-91F7-1636F1C2E58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520"/>
          <a:stretch/>
        </p:blipFill>
        <p:spPr>
          <a:xfrm>
            <a:off x="4497863" y="3676219"/>
            <a:ext cx="2210461" cy="1479433"/>
          </a:xfrm>
          <a:prstGeom prst="rect">
            <a:avLst/>
          </a:prstGeom>
          <a:ln w="15875">
            <a:noFill/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BC3F726-6B9D-234B-B326-1F1644B244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8282" y="3649230"/>
            <a:ext cx="2210461" cy="1533412"/>
          </a:xfrm>
          <a:prstGeom prst="rect">
            <a:avLst/>
          </a:prstGeom>
          <a:ln w="15875">
            <a:noFill/>
          </a:ln>
        </p:spPr>
      </p:pic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0867E9DF-D42F-994B-B3CD-1C0CACBCF768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995680" y="2153919"/>
            <a:ext cx="10122762" cy="1223373"/>
          </a:xfrm>
          <a:prstGeom prst="rect">
            <a:avLst/>
          </a:prstGeom>
        </p:spPr>
        <p:txBody>
          <a:bodyPr/>
          <a:lstStyle/>
          <a:p>
            <a:pPr marL="285750" indent="-285750">
              <a:lnSpc>
                <a:spcPct val="130000"/>
              </a:lnSpc>
            </a:pPr>
            <a:r>
              <a:rPr kumimoji="1" lang="ko-Kore-KR" altLang="en-US" sz="1600" dirty="0">
                <a:latin typeface="나눔스퀘어" panose="020B0600000101010101" pitchFamily="50" charset="-127"/>
              </a:rPr>
              <a:t>고성능보다 제한된 환경에 사용될 목적으로 설계</a:t>
            </a:r>
            <a:endParaRPr kumimoji="1" lang="en-US" altLang="en-US" sz="1600" dirty="0">
              <a:latin typeface="나눔스퀘어" panose="020B0600000101010101" pitchFamily="50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kumimoji="1" lang="en-US" altLang="ko-Kore-KR" sz="1600" dirty="0">
                <a:latin typeface="나눔스퀘어" panose="020B0600000101010101" pitchFamily="50" charset="-127"/>
              </a:rPr>
              <a:t>       Ex) </a:t>
            </a:r>
            <a:r>
              <a:rPr kumimoji="1" lang="ko-Kore-KR" altLang="en-US" sz="1600" dirty="0">
                <a:latin typeface="나눔스퀘어" panose="020B0600000101010101" pitchFamily="50" charset="-127"/>
              </a:rPr>
              <a:t>컴퓨터 성능이 제한되거나 배터리 퍼포먼스가 중요한 곳</a:t>
            </a:r>
            <a:r>
              <a:rPr kumimoji="1" lang="en-US" altLang="ko-Kore-KR" sz="1600" dirty="0">
                <a:latin typeface="나눔스퀘어" panose="020B0600000101010101" pitchFamily="50" charset="-127"/>
              </a:rPr>
              <a:t>)</a:t>
            </a:r>
          </a:p>
          <a:p>
            <a:pPr marL="285750" indent="-285750">
              <a:lnSpc>
                <a:spcPct val="150000"/>
              </a:lnSpc>
            </a:pPr>
            <a:r>
              <a:rPr kumimoji="1" lang="ko-Kore-KR" altLang="en-US" sz="1600" dirty="0">
                <a:latin typeface="나눔스퀘어" panose="020B0600000101010101" pitchFamily="50" charset="-127"/>
              </a:rPr>
              <a:t>비대한 크기의 네트워크를 경량화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59E1D04-291F-FA40-9F6E-6123B3211C09}"/>
              </a:ext>
            </a:extLst>
          </p:cNvPr>
          <p:cNvSpPr/>
          <p:nvPr/>
        </p:nvSpPr>
        <p:spPr>
          <a:xfrm>
            <a:off x="1388282" y="5182642"/>
            <a:ext cx="2459034" cy="6484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r>
              <a:rPr kumimoji="1" lang="en-US" altLang="ko-KR" sz="1600" dirty="0" err="1">
                <a:solidFill>
                  <a:srgbClr val="00406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Depthwise</a:t>
            </a:r>
            <a:r>
              <a:rPr kumimoji="1" lang="en-US" altLang="ko-KR" sz="1600" dirty="0">
                <a:solidFill>
                  <a:srgbClr val="00406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Convolution</a:t>
            </a:r>
          </a:p>
          <a:p>
            <a:pPr algn="just">
              <a:lnSpc>
                <a:spcPct val="150000"/>
              </a:lnSpc>
            </a:pPr>
            <a:r>
              <a:rPr kumimoji="1" lang="ko-KR" altLang="en-US" sz="16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채널에서 크기만 줄이기</a:t>
            </a:r>
            <a:endParaRPr kumimoji="1" lang="ko-Kore-KR" altLang="en-US" sz="16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CBE0BE8-79AF-B24A-9364-1B41BC3B7C51}"/>
              </a:ext>
            </a:extLst>
          </p:cNvPr>
          <p:cNvSpPr/>
          <p:nvPr/>
        </p:nvSpPr>
        <p:spPr>
          <a:xfrm>
            <a:off x="4620787" y="4632670"/>
            <a:ext cx="2406706" cy="420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ore-KR" altLang="en-US" sz="1600" dirty="0">
              <a:solidFill>
                <a:srgbClr val="00406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9D20AFDF-D7BC-B448-A9AF-C744386E65DA}"/>
              </a:ext>
            </a:extLst>
          </p:cNvPr>
          <p:cNvSpPr txBox="1">
            <a:spLocks/>
          </p:cNvSpPr>
          <p:nvPr/>
        </p:nvSpPr>
        <p:spPr>
          <a:xfrm>
            <a:off x="4509180" y="5127491"/>
            <a:ext cx="2884716" cy="797425"/>
          </a:xfrm>
          <a:prstGeom prst="rect">
            <a:avLst/>
          </a:prstGeom>
          <a:noFill/>
          <a:ln>
            <a:noFill/>
          </a:ln>
          <a:effectLst/>
        </p:spPr>
        <p:txBody>
          <a:bodyPr lIns="180000" tIns="180000" rIns="180000" bIns="180000"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kumimoji="1" lang="en-US" altLang="ko-KR" sz="1600" dirty="0">
                <a:solidFill>
                  <a:srgbClr val="00406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Pointwise Convolution</a:t>
            </a:r>
            <a:endParaRPr kumimoji="1" lang="en-US" altLang="en-US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indent="0" algn="just">
              <a:buNone/>
            </a:pPr>
            <a:r>
              <a:rPr kumimoji="1" lang="ko-Kore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채널 숫자를 </a:t>
            </a:r>
            <a:r>
              <a:rPr kumimoji="1" lang="en-US" altLang="ko-Kore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kumimoji="1" lang="ko-Kore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개로</a:t>
            </a:r>
          </a:p>
        </p:txBody>
      </p:sp>
      <p:sp>
        <p:nvSpPr>
          <p:cNvPr id="14" name="오른쪽 화살표[R] 20">
            <a:extLst>
              <a:ext uri="{FF2B5EF4-FFF2-40B4-BE49-F238E27FC236}">
                <a16:creationId xmlns:a16="http://schemas.microsoft.com/office/drawing/2014/main" id="{02BA46EB-5B72-F94C-A213-22C6FE8F1C15}"/>
              </a:ext>
            </a:extLst>
          </p:cNvPr>
          <p:cNvSpPr/>
          <p:nvPr/>
        </p:nvSpPr>
        <p:spPr>
          <a:xfrm>
            <a:off x="7246537" y="4185186"/>
            <a:ext cx="721814" cy="72119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나눔스퀘어" panose="020B0600000101010101" pitchFamily="50" charset="-127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3C5C6EEB-6BAD-B64E-9B33-AFBF3389120C}"/>
              </a:ext>
            </a:extLst>
          </p:cNvPr>
          <p:cNvSpPr/>
          <p:nvPr/>
        </p:nvSpPr>
        <p:spPr>
          <a:xfrm>
            <a:off x="8309297" y="4024991"/>
            <a:ext cx="2701969" cy="1043502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Depthwise</a:t>
            </a:r>
            <a:r>
              <a:rPr kumimoji="1"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Separable</a:t>
            </a:r>
          </a:p>
          <a:p>
            <a:pPr algn="ctr"/>
            <a:r>
              <a:rPr kumimoji="1"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Convolution</a:t>
            </a:r>
            <a:endParaRPr kumimoji="1" lang="ko-Kore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6" name="내용 개체 틀 2">
            <a:extLst>
              <a:ext uri="{FF2B5EF4-FFF2-40B4-BE49-F238E27FC236}">
                <a16:creationId xmlns:a16="http://schemas.microsoft.com/office/drawing/2014/main" id="{F3AC54AA-7024-9046-A8F0-4164FE0FA5F4}"/>
              </a:ext>
            </a:extLst>
          </p:cNvPr>
          <p:cNvSpPr txBox="1">
            <a:spLocks/>
          </p:cNvSpPr>
          <p:nvPr/>
        </p:nvSpPr>
        <p:spPr>
          <a:xfrm>
            <a:off x="8185394" y="5184234"/>
            <a:ext cx="2933048" cy="538616"/>
          </a:xfrm>
          <a:prstGeom prst="rect">
            <a:avLst/>
          </a:prstGeom>
          <a:noFill/>
          <a:ln>
            <a:noFill/>
          </a:ln>
          <a:effectLst/>
        </p:spPr>
        <p:txBody>
          <a:bodyPr lIns="180000" tIns="180000" rIns="180000" bIns="180000"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kumimoji="1" lang="ko-Kore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모델의 크기</a:t>
            </a:r>
            <a:r>
              <a:rPr kumimoji="1" lang="en-US" altLang="ko-Kore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kumimoji="1"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&amp; </a:t>
            </a:r>
            <a:r>
              <a:rPr kumimoji="1" lang="ko-Kore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계산량</a:t>
            </a:r>
            <a:r>
              <a:rPr kumimoji="1" lang="en-US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kumimoji="1" lang="ko-Kore-KR" altLang="en-US" sz="1600" dirty="0">
                <a:solidFill>
                  <a:schemeClr val="accent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감소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DE9F82-A496-478A-937E-4A439D8AEE6F}"/>
              </a:ext>
            </a:extLst>
          </p:cNvPr>
          <p:cNvSpPr txBox="1">
            <a:spLocks/>
          </p:cNvSpPr>
          <p:nvPr/>
        </p:nvSpPr>
        <p:spPr>
          <a:xfrm>
            <a:off x="839788" y="1268414"/>
            <a:ext cx="10514012" cy="647699"/>
          </a:xfrm>
          <a:prstGeom prst="rect">
            <a:avLst/>
          </a:prstGeom>
          <a:noFill/>
          <a:effectLst/>
        </p:spPr>
        <p:txBody>
          <a:bodyPr lIns="216000" tIns="216000" rIns="216000" bIns="216000"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Model Architecture2: </a:t>
            </a:r>
            <a:r>
              <a:rPr lang="en-US" altLang="ko-KR" sz="20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MobileNet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21946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3">
            <a:extLst>
              <a:ext uri="{FF2B5EF4-FFF2-40B4-BE49-F238E27FC236}">
                <a16:creationId xmlns:a16="http://schemas.microsoft.com/office/drawing/2014/main" id="{5C2D9B75-9ECF-4EF1-BE3D-070A8DAAA6A0}"/>
              </a:ext>
            </a:extLst>
          </p:cNvPr>
          <p:cNvSpPr txBox="1">
            <a:spLocks/>
          </p:cNvSpPr>
          <p:nvPr/>
        </p:nvSpPr>
        <p:spPr>
          <a:xfrm>
            <a:off x="6275388" y="1916113"/>
            <a:ext cx="5076823" cy="439261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0000" tIns="180000" rIns="180000" bIns="180000"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endParaRPr lang="en-US" altLang="ko-KR" sz="1400" dirty="0"/>
          </a:p>
        </p:txBody>
      </p:sp>
      <p:pic>
        <p:nvPicPr>
          <p:cNvPr id="8" name="그림 7"/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549521" y="2086227"/>
            <a:ext cx="4802690" cy="3439454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7DADE5B4-26AF-4E7A-BB59-6C055A459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2-3. Modeling</a:t>
            </a:r>
            <a:endParaRPr lang="ko-KR" altLang="en-US" dirty="0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BC33F826-CA2B-47FF-80F3-38396DB057CB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9789" y="1943323"/>
            <a:ext cx="5084708" cy="612084"/>
          </a:xfrm>
          <a:prstGeom prst="rect">
            <a:avLst/>
          </a:prstGeom>
          <a:solidFill>
            <a:srgbClr val="333F5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16000" tIns="216000" rIns="216000" bIns="216000"/>
          <a:lstStyle/>
          <a:p>
            <a:pPr marL="0" indent="0">
              <a:buNone/>
            </a:pP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Feature map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들을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Concatenate,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400" u="sng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Dense Connectivity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A82564-092F-4519-B21C-3CF46330C2D3}"/>
              </a:ext>
            </a:extLst>
          </p:cNvPr>
          <p:cNvSpPr txBox="1"/>
          <p:nvPr/>
        </p:nvSpPr>
        <p:spPr>
          <a:xfrm>
            <a:off x="6835643" y="5589586"/>
            <a:ext cx="43620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Dense Connectivity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과정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r"/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growth rate(4)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인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5-layer dense </a:t>
            </a:r>
            <a:r>
              <a:rPr lang="en-US" altLang="ko-KR" sz="1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bolck</a:t>
            </a:r>
            <a:endParaRPr lang="ko-KR" altLang="en-US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내용 개체 틀 3">
            <a:extLst>
              <a:ext uri="{FF2B5EF4-FFF2-40B4-BE49-F238E27FC236}">
                <a16:creationId xmlns:a16="http://schemas.microsoft.com/office/drawing/2014/main" id="{A9CADEE6-3542-4AC9-A958-EC4E6D26FBB5}"/>
              </a:ext>
            </a:extLst>
          </p:cNvPr>
          <p:cNvSpPr txBox="1">
            <a:spLocks/>
          </p:cNvSpPr>
          <p:nvPr/>
        </p:nvSpPr>
        <p:spPr>
          <a:xfrm>
            <a:off x="839788" y="2555407"/>
            <a:ext cx="5084709" cy="375331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0000" tIns="180000" rIns="180000" bIns="180000"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 dirty="0"/>
              <a:t>이전 </a:t>
            </a:r>
            <a:r>
              <a:rPr lang="en-US" altLang="ko-KR" sz="1400" dirty="0"/>
              <a:t>layer</a:t>
            </a:r>
            <a:r>
              <a:rPr lang="ko-KR" altLang="en-US" sz="1400" dirty="0"/>
              <a:t>들의 </a:t>
            </a:r>
            <a:r>
              <a:rPr lang="en-US" altLang="ko-KR" sz="1400" dirty="0"/>
              <a:t>feature map</a:t>
            </a:r>
            <a:r>
              <a:rPr lang="ko-KR" altLang="en-US" sz="1400" dirty="0"/>
              <a:t>을 계속해서 다음 </a:t>
            </a:r>
            <a:r>
              <a:rPr lang="en-US" altLang="ko-KR" sz="1400" dirty="0"/>
              <a:t>layer</a:t>
            </a:r>
            <a:r>
              <a:rPr lang="ko-KR" altLang="en-US" sz="1400" dirty="0"/>
              <a:t>의 입력과 연결하는 방식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1400" dirty="0" err="1"/>
              <a:t>ResNet</a:t>
            </a:r>
            <a:r>
              <a:rPr lang="ko-KR" altLang="en-US" sz="1400" dirty="0"/>
              <a:t>이 직전 부분의 </a:t>
            </a:r>
            <a:r>
              <a:rPr lang="en-US" altLang="ko-KR" sz="1400" dirty="0"/>
              <a:t>feature map</a:t>
            </a:r>
            <a:r>
              <a:rPr lang="ko-KR" altLang="en-US" sz="1400" dirty="0"/>
              <a:t>을 더하는 방식이라면</a:t>
            </a:r>
            <a:r>
              <a:rPr lang="en-US" altLang="ko-KR" sz="1400" dirty="0"/>
              <a:t>,  </a:t>
            </a:r>
            <a:r>
              <a:rPr lang="en-US" altLang="ko-KR" sz="1400" dirty="0" err="1"/>
              <a:t>DenseNet</a:t>
            </a:r>
            <a:r>
              <a:rPr lang="ko-KR" altLang="en-US" sz="1400" dirty="0"/>
              <a:t>은 거쳐왔던 모든 부분을 전부 쌓는 개념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1400" dirty="0"/>
              <a:t>3. </a:t>
            </a:r>
            <a:r>
              <a:rPr lang="ko-KR" altLang="en-US" sz="1400" dirty="0"/>
              <a:t>각 </a:t>
            </a:r>
            <a:r>
              <a:rPr lang="en-US" altLang="ko-KR" sz="1400" dirty="0"/>
              <a:t>layer</a:t>
            </a:r>
            <a:r>
              <a:rPr lang="ko-KR" altLang="en-US" sz="1400" dirty="0"/>
              <a:t>의 </a:t>
            </a:r>
            <a:r>
              <a:rPr lang="en-US" altLang="ko-KR" sz="1400" dirty="0"/>
              <a:t>feature map</a:t>
            </a:r>
            <a:r>
              <a:rPr lang="ko-KR" altLang="en-US" sz="1400" dirty="0"/>
              <a:t>의 </a:t>
            </a:r>
            <a:r>
              <a:rPr lang="en-US" altLang="ko-KR" sz="1400" dirty="0"/>
              <a:t>channel </a:t>
            </a:r>
            <a:r>
              <a:rPr lang="ko-KR" altLang="en-US" sz="1400" dirty="0"/>
              <a:t>개수를 </a:t>
            </a:r>
            <a:r>
              <a:rPr lang="en-US" altLang="ko-KR" sz="1400" dirty="0"/>
              <a:t>growth rate(k)</a:t>
            </a:r>
            <a:r>
              <a:rPr lang="ko-KR" altLang="en-US" sz="1400" dirty="0"/>
              <a:t>라 지칭 </a:t>
            </a:r>
            <a:r>
              <a:rPr lang="en-US" altLang="ko-KR" sz="1400" dirty="0"/>
              <a:t>k</a:t>
            </a:r>
            <a:r>
              <a:rPr lang="ko-KR" altLang="en-US" sz="1400" dirty="0"/>
              <a:t>값만큼 각 </a:t>
            </a:r>
            <a:r>
              <a:rPr lang="en-US" altLang="ko-KR" sz="1400" dirty="0"/>
              <a:t>dense block</a:t>
            </a:r>
            <a:r>
              <a:rPr lang="ko-KR" altLang="en-US" sz="1400" dirty="0"/>
              <a:t>에서 </a:t>
            </a:r>
            <a:r>
              <a:rPr lang="en-US" altLang="ko-KR" sz="1400" dirty="0"/>
              <a:t>feature map</a:t>
            </a:r>
            <a:r>
              <a:rPr lang="ko-KR" altLang="en-US" sz="1400" dirty="0"/>
              <a:t>의 </a:t>
            </a:r>
            <a:r>
              <a:rPr lang="en-US" altLang="ko-KR" sz="1400" dirty="0"/>
              <a:t>channel</a:t>
            </a:r>
            <a:r>
              <a:rPr lang="ko-KR" altLang="en-US" sz="1400" dirty="0"/>
              <a:t>이 늘어남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 dirty="0"/>
              <a:t>연산 시간을 줄이기 위해 차원을 줄였다가 늘려주는 </a:t>
            </a:r>
            <a:r>
              <a:rPr lang="en-US" altLang="ko-KR" sz="1400" dirty="0">
                <a:solidFill>
                  <a:schemeClr val="accent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Bottleneck </a:t>
            </a:r>
            <a:r>
              <a:rPr lang="ko-KR" altLang="en-US" sz="1400" dirty="0">
                <a:solidFill>
                  <a:schemeClr val="accent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구조를 </a:t>
            </a:r>
            <a:r>
              <a:rPr lang="ko-KR" altLang="en-US" sz="1400" dirty="0"/>
              <a:t>사용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altLang="ko-KR" sz="1400" dirty="0"/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4A3822C1-AFCB-4ADC-BBAB-86804F2A8D1E}"/>
              </a:ext>
            </a:extLst>
          </p:cNvPr>
          <p:cNvSpPr txBox="1">
            <a:spLocks/>
          </p:cNvSpPr>
          <p:nvPr/>
        </p:nvSpPr>
        <p:spPr>
          <a:xfrm>
            <a:off x="839788" y="1268414"/>
            <a:ext cx="10514012" cy="647699"/>
          </a:xfrm>
          <a:prstGeom prst="rect">
            <a:avLst/>
          </a:prstGeom>
          <a:noFill/>
          <a:effectLst/>
        </p:spPr>
        <p:txBody>
          <a:bodyPr lIns="216000" tIns="216000" rIns="216000" bIns="216000"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Model Architecture3: </a:t>
            </a:r>
            <a:r>
              <a:rPr lang="en-US" altLang="ko-KR" sz="20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DenseNet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7807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ADE5B4-26AF-4E7A-BB59-6C055A459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2-3. Modeling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9BF7737-D597-4E2C-BD1D-302D6970C734}"/>
              </a:ext>
            </a:extLst>
          </p:cNvPr>
          <p:cNvSpPr txBox="1">
            <a:spLocks/>
          </p:cNvSpPr>
          <p:nvPr/>
        </p:nvSpPr>
        <p:spPr>
          <a:xfrm>
            <a:off x="839788" y="1268414"/>
            <a:ext cx="10514012" cy="647699"/>
          </a:xfrm>
          <a:prstGeom prst="rect">
            <a:avLst/>
          </a:prstGeom>
          <a:noFill/>
          <a:effectLst/>
        </p:spPr>
        <p:txBody>
          <a:bodyPr lIns="216000" tIns="216000" rIns="216000" bIns="216000"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Model Architecture3: </a:t>
            </a:r>
            <a:r>
              <a:rPr lang="en-US" altLang="ko-KR" sz="20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DenseNet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BF697F74-C458-4C28-BE67-82FB58811C4B}"/>
              </a:ext>
            </a:extLst>
          </p:cNvPr>
          <p:cNvGrpSpPr/>
          <p:nvPr/>
        </p:nvGrpSpPr>
        <p:grpSpPr>
          <a:xfrm>
            <a:off x="836611" y="1943323"/>
            <a:ext cx="5115117" cy="4041553"/>
            <a:chOff x="836611" y="1943323"/>
            <a:chExt cx="5115117" cy="404155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5" name="내용 개체 틀 2">
              <a:extLst>
                <a:ext uri="{FF2B5EF4-FFF2-40B4-BE49-F238E27FC236}">
                  <a16:creationId xmlns:a16="http://schemas.microsoft.com/office/drawing/2014/main" id="{AB3F7993-74BD-4FE0-878D-FD9DDA255F9D}"/>
                </a:ext>
              </a:extLst>
            </p:cNvPr>
            <p:cNvSpPr txBox="1">
              <a:spLocks/>
            </p:cNvSpPr>
            <p:nvPr/>
          </p:nvSpPr>
          <p:spPr>
            <a:xfrm>
              <a:off x="839790" y="1943323"/>
              <a:ext cx="5111938" cy="612084"/>
            </a:xfrm>
            <a:prstGeom prst="rect">
              <a:avLst/>
            </a:prstGeom>
            <a:solidFill>
              <a:srgbClr val="333F50"/>
            </a:solidFill>
            <a:effectLst/>
          </p:spPr>
          <p:txBody>
            <a:bodyPr lIns="216000" tIns="216000" rIns="216000" bIns="216000"/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ko-KR" altLang="en-US" sz="1350" dirty="0">
                  <a:solidFill>
                    <a:schemeClr val="bg1">
                      <a:lumMod val="9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상위 </a:t>
              </a:r>
              <a:r>
                <a:rPr lang="en-US" altLang="ko-KR" sz="1350" dirty="0">
                  <a:solidFill>
                    <a:schemeClr val="bg1">
                      <a:lumMod val="9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layer</a:t>
              </a:r>
              <a:r>
                <a:rPr lang="ko-KR" altLang="en-US" sz="1350" dirty="0">
                  <a:solidFill>
                    <a:schemeClr val="bg1">
                      <a:lumMod val="9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의 정보가 하위 </a:t>
              </a:r>
              <a:r>
                <a:rPr lang="en-US" altLang="ko-KR" sz="1350" dirty="0">
                  <a:solidFill>
                    <a:schemeClr val="bg1">
                      <a:lumMod val="9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layer</a:t>
              </a:r>
              <a:r>
                <a:rPr lang="ko-KR" altLang="en-US" sz="1350" dirty="0">
                  <a:solidFill>
                    <a:schemeClr val="bg1">
                      <a:lumMod val="9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까지 이어질 수 있도록 </a:t>
              </a:r>
              <a:r>
                <a:rPr lang="en-US" altLang="ko-KR" sz="1350" dirty="0" err="1">
                  <a:solidFill>
                    <a:schemeClr val="bg1">
                      <a:lumMod val="9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DenseNet</a:t>
              </a:r>
              <a:endParaRPr lang="en-US" altLang="ko-KR" sz="135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" name="내용 개체 틀 3">
              <a:extLst>
                <a:ext uri="{FF2B5EF4-FFF2-40B4-BE49-F238E27FC236}">
                  <a16:creationId xmlns:a16="http://schemas.microsoft.com/office/drawing/2014/main" id="{9B249C16-86AB-4701-96DB-3C86A2EBFEAE}"/>
                </a:ext>
              </a:extLst>
            </p:cNvPr>
            <p:cNvSpPr txBox="1">
              <a:spLocks/>
            </p:cNvSpPr>
            <p:nvPr/>
          </p:nvSpPr>
          <p:spPr>
            <a:xfrm>
              <a:off x="836611" y="2555408"/>
              <a:ext cx="5114927" cy="34294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lIns="180000" tIns="180000" rIns="180000" bIns="180000"/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342900" indent="-342900" algn="just">
                <a:lnSpc>
                  <a:spcPct val="150000"/>
                </a:lnSpc>
                <a:buFont typeface="+mj-lt"/>
                <a:buAutoNum type="arabicPeriod"/>
              </a:pPr>
              <a:r>
                <a:rPr lang="ko-KR" altLang="en-US" sz="14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네트워크가 깊어질수록</a:t>
              </a:r>
              <a:r>
                <a:rPr lang="en-US" altLang="ko-KR" sz="14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(layer </a:t>
              </a:r>
              <a:r>
                <a:rPr lang="ko-KR" altLang="en-US" sz="14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개수가 늘어날수록</a:t>
              </a:r>
              <a:r>
                <a:rPr lang="en-US" altLang="ko-KR" sz="14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)</a:t>
              </a:r>
              <a:r>
                <a:rPr lang="ko-KR" altLang="en-US" sz="14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 처음에 가지고 있던 정보는 사라져 감</a:t>
              </a:r>
              <a:endPara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  <a:p>
              <a:pPr marL="342900" indent="-342900" algn="just">
                <a:lnSpc>
                  <a:spcPct val="150000"/>
                </a:lnSpc>
                <a:buFont typeface="+mj-lt"/>
                <a:buAutoNum type="arabicPeriod" startAt="2"/>
              </a:pPr>
              <a:r>
                <a:rPr lang="ko-KR" altLang="en-US" sz="14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그러나</a:t>
              </a:r>
              <a:r>
                <a:rPr lang="en-US" altLang="ko-KR" sz="14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 </a:t>
              </a:r>
              <a:r>
                <a:rPr lang="en-US" altLang="ko-KR" sz="1400" dirty="0" err="1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DenseNet</a:t>
              </a:r>
              <a:r>
                <a:rPr lang="ko-KR" altLang="en-US" sz="14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은</a:t>
              </a:r>
              <a:r>
                <a:rPr lang="en-US" altLang="ko-KR" sz="14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 </a:t>
              </a:r>
              <a:r>
                <a:rPr lang="ko-KR" altLang="en-US" sz="14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모든 </a:t>
              </a:r>
              <a:r>
                <a:rPr lang="en-US" altLang="ko-KR" sz="14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feature map</a:t>
              </a:r>
              <a:r>
                <a:rPr lang="ko-KR" altLang="en-US" sz="14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들을 </a:t>
              </a:r>
              <a:r>
                <a:rPr lang="ko-KR" altLang="en-US" sz="1400" dirty="0" err="1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쌓아가기</a:t>
              </a:r>
              <a:r>
                <a:rPr lang="ko-KR" altLang="en-US" sz="14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 때문에</a:t>
              </a:r>
              <a:r>
                <a:rPr lang="en-US" altLang="ko-KR" sz="14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 layer </a:t>
              </a:r>
              <a:r>
                <a:rPr lang="ko-KR" altLang="en-US" sz="14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사이 사이로 가치 있는 정보들이 지나다닐 수 있음</a:t>
              </a:r>
              <a:endPara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  <a:p>
              <a:pPr marL="0" indent="0" algn="just">
                <a:lnSpc>
                  <a:spcPct val="150000"/>
                </a:lnSpc>
                <a:buNone/>
              </a:pPr>
              <a:r>
                <a:rPr lang="ko-KR" altLang="en-US" sz="14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→  상위 </a:t>
              </a:r>
              <a:r>
                <a:rPr lang="en-US" altLang="ko-KR" sz="14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layer</a:t>
              </a:r>
              <a:r>
                <a:rPr lang="ko-KR" altLang="en-US" sz="14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의 정보를 쌓아가며 하위 </a:t>
              </a:r>
              <a:r>
                <a:rPr lang="en-US" altLang="ko-KR" sz="14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layer</a:t>
              </a:r>
              <a:r>
                <a:rPr lang="ko-KR" altLang="en-US" sz="14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까지 효율적 전달이 가능</a:t>
              </a:r>
              <a:endPara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  <a:p>
              <a:pPr marL="342900" indent="-342900" algn="just">
                <a:lnSpc>
                  <a:spcPct val="150000"/>
                </a:lnSpc>
                <a:buFont typeface="+mj-lt"/>
                <a:buAutoNum type="arabicPeriod" startAt="3"/>
              </a:pPr>
              <a:r>
                <a:rPr lang="en-US" altLang="ko-KR" sz="14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error</a:t>
              </a:r>
              <a:r>
                <a:rPr lang="ko-KR" altLang="en-US" sz="14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를 다시 </a:t>
              </a:r>
              <a:r>
                <a:rPr lang="ko-KR" altLang="en-US" sz="1400" dirty="0" err="1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역전파</a:t>
              </a:r>
              <a:r>
                <a:rPr lang="ko-KR" altLang="en-US" sz="14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 할 때에도 더 효율적인 전달이 가능</a:t>
              </a:r>
              <a:endPara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  <a:p>
              <a:pPr marL="342900" indent="-342900">
                <a:lnSpc>
                  <a:spcPct val="150000"/>
                </a:lnSpc>
                <a:buAutoNum type="arabicPeriod" startAt="3"/>
              </a:pPr>
              <a:endParaRPr lang="en-US" altLang="ko-KR" sz="1400" dirty="0"/>
            </a:p>
          </p:txBody>
        </p:sp>
      </p:grpSp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5AF02F9A-E911-4E66-908E-430E4CA1D315}"/>
              </a:ext>
            </a:extLst>
          </p:cNvPr>
          <p:cNvSpPr txBox="1">
            <a:spLocks/>
          </p:cNvSpPr>
          <p:nvPr/>
        </p:nvSpPr>
        <p:spPr>
          <a:xfrm>
            <a:off x="6583680" y="2575816"/>
            <a:ext cx="4768533" cy="338185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txBody>
          <a:bodyPr lIns="180000" tIns="180000" rIns="180000" bIns="180000"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50000"/>
              </a:lnSpc>
              <a:buNone/>
            </a:pPr>
            <a:r>
              <a:rPr lang="en-US" altLang="ko-KR" sz="1400" dirty="0"/>
              <a:t>1.    </a:t>
            </a:r>
            <a:r>
              <a:rPr lang="ko-KR" altLang="en-US" sz="1400" dirty="0">
                <a:solidFill>
                  <a:schemeClr val="accent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상위 </a:t>
            </a:r>
            <a:r>
              <a:rPr lang="en-US" altLang="ko-KR" sz="1400" dirty="0">
                <a:solidFill>
                  <a:schemeClr val="accent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layer</a:t>
            </a:r>
            <a:r>
              <a:rPr lang="ko-KR" altLang="en-US" sz="1400" dirty="0">
                <a:solidFill>
                  <a:schemeClr val="accent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정보가 하위 </a:t>
            </a:r>
            <a:r>
              <a:rPr lang="en-US" altLang="ko-KR" sz="1400" dirty="0">
                <a:solidFill>
                  <a:schemeClr val="accent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layer</a:t>
            </a:r>
            <a:r>
              <a:rPr lang="ko-KR" altLang="en-US" sz="1400" dirty="0">
                <a:solidFill>
                  <a:schemeClr val="accent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까지 전달될 수 있음 </a:t>
            </a:r>
          </a:p>
          <a:p>
            <a:pPr marL="342900" indent="-342900" algn="just">
              <a:lnSpc>
                <a:spcPct val="150000"/>
              </a:lnSpc>
              <a:buFont typeface="+mj-lt"/>
              <a:buAutoNum type="arabicPeriod" startAt="2"/>
            </a:pPr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Parameter </a:t>
            </a:r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수 절약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→  </a:t>
            </a:r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다른 </a:t>
            </a:r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Network </a:t>
            </a:r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대비 좁은 </a:t>
            </a:r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Network</a:t>
            </a:r>
          </a:p>
          <a:p>
            <a:pPr marL="342900" indent="-342900" algn="just">
              <a:lnSpc>
                <a:spcPct val="150000"/>
              </a:lnSpc>
              <a:buFont typeface="+mj-lt"/>
              <a:buAutoNum type="arabicPeriod" startAt="3"/>
            </a:pPr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overfitting </a:t>
            </a:r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감소</a:t>
            </a:r>
            <a:endParaRPr lang="en-US" altLang="ko-KR" sz="1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→ Regularizing </a:t>
            </a:r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효과</a:t>
            </a:r>
            <a:endParaRPr lang="en-US" altLang="ko-KR" sz="1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0" indent="0" algn="just">
              <a:lnSpc>
                <a:spcPct val="150000"/>
              </a:lnSpc>
              <a:buNone/>
            </a:pPr>
            <a:endParaRPr lang="ko-KR" altLang="en-US" sz="1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AutoNum type="arabicPeriod" startAt="3"/>
            </a:pPr>
            <a:endParaRPr lang="en-US" altLang="ko-KR" sz="1400" dirty="0"/>
          </a:p>
        </p:txBody>
      </p:sp>
      <p:sp>
        <p:nvSpPr>
          <p:cNvPr id="19" name="내용 개체 틀 2">
            <a:extLst>
              <a:ext uri="{FF2B5EF4-FFF2-40B4-BE49-F238E27FC236}">
                <a16:creationId xmlns:a16="http://schemas.microsoft.com/office/drawing/2014/main" id="{09588048-A2CD-478D-9F79-56BC272D3E69}"/>
              </a:ext>
            </a:extLst>
          </p:cNvPr>
          <p:cNvSpPr txBox="1">
            <a:spLocks/>
          </p:cNvSpPr>
          <p:nvPr/>
        </p:nvSpPr>
        <p:spPr>
          <a:xfrm>
            <a:off x="6583680" y="1916113"/>
            <a:ext cx="4768533" cy="612084"/>
          </a:xfrm>
          <a:prstGeom prst="rect">
            <a:avLst/>
          </a:prstGeom>
          <a:solidFill>
            <a:srgbClr val="333F50"/>
          </a:solidFill>
          <a:effectLst/>
        </p:spPr>
        <p:txBody>
          <a:bodyPr lIns="216000" tIns="216000" rIns="216000" bIns="216000" anchor="ctr"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50000"/>
              </a:lnSpc>
              <a:buNone/>
            </a:pPr>
            <a:r>
              <a:rPr lang="en-US" altLang="ko-KR" sz="14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DenseNet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장점</a:t>
            </a:r>
          </a:p>
        </p:txBody>
      </p:sp>
    </p:spTree>
    <p:extLst>
      <p:ext uri="{BB962C8B-B14F-4D97-AF65-F5344CB8AC3E}">
        <p14:creationId xmlns:p14="http://schemas.microsoft.com/office/powerpoint/2010/main" val="38836997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Figure.8">
            <a:extLst>
              <a:ext uri="{FF2B5EF4-FFF2-40B4-BE49-F238E27FC236}">
                <a16:creationId xmlns:a16="http://schemas.microsoft.com/office/drawing/2014/main" id="{7447B77E-8332-48F1-83E6-993ACC6E52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5388" y="1916113"/>
            <a:ext cx="5067407" cy="334676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7DADE5B4-26AF-4E7A-BB59-6C055A459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2-3. Modeling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A82564-092F-4519-B21C-3CF46330C2D3}"/>
              </a:ext>
            </a:extLst>
          </p:cNvPr>
          <p:cNvSpPr txBox="1"/>
          <p:nvPr/>
        </p:nvSpPr>
        <p:spPr>
          <a:xfrm>
            <a:off x="6980756" y="5435697"/>
            <a:ext cx="43620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요소를 적절히 조합한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Compound scaling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우수성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391C6EC-2BAE-48FA-9660-CE83CDBD971F}"/>
              </a:ext>
            </a:extLst>
          </p:cNvPr>
          <p:cNvGrpSpPr/>
          <p:nvPr/>
        </p:nvGrpSpPr>
        <p:grpSpPr>
          <a:xfrm>
            <a:off x="838199" y="1943323"/>
            <a:ext cx="5113339" cy="4365402"/>
            <a:chOff x="838199" y="1943323"/>
            <a:chExt cx="5113339" cy="436540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" name="내용 개체 틀 3">
              <a:extLst>
                <a:ext uri="{FF2B5EF4-FFF2-40B4-BE49-F238E27FC236}">
                  <a16:creationId xmlns:a16="http://schemas.microsoft.com/office/drawing/2014/main" id="{E24CDC9E-5807-4069-B52C-8105EB8E4EDC}"/>
                </a:ext>
              </a:extLst>
            </p:cNvPr>
            <p:cNvSpPr txBox="1">
              <a:spLocks/>
            </p:cNvSpPr>
            <p:nvPr/>
          </p:nvSpPr>
          <p:spPr>
            <a:xfrm>
              <a:off x="838199" y="2555407"/>
              <a:ext cx="5111749" cy="37533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75000"/>
                </a:schemeClr>
              </a:solidFill>
            </a:ln>
            <a:effectLst/>
          </p:spPr>
          <p:txBody>
            <a:bodyPr lIns="180000" tIns="180000" rIns="180000" bIns="180000"/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342900" indent="-342900">
                <a:lnSpc>
                  <a:spcPct val="130000"/>
                </a:lnSpc>
                <a:buAutoNum type="arabicPeriod"/>
              </a:pPr>
              <a:r>
                <a:rPr lang="en-US" altLang="ko-KR" sz="1400" dirty="0" err="1"/>
                <a:t>ConvNets</a:t>
              </a:r>
              <a:r>
                <a:rPr lang="ko-KR" altLang="en-US" sz="1400" dirty="0"/>
                <a:t>을 </a:t>
              </a:r>
              <a:r>
                <a:rPr lang="en-US" altLang="ko-KR" sz="1400" dirty="0"/>
                <a:t>scaling-up </a:t>
              </a:r>
              <a:r>
                <a:rPr lang="ko-KR" altLang="en-US" sz="1400" dirty="0"/>
                <a:t>하고 </a:t>
              </a:r>
              <a:r>
                <a:rPr lang="en-US" altLang="ko-KR" sz="1400" dirty="0"/>
                <a:t>wide</a:t>
              </a:r>
              <a:r>
                <a:rPr lang="ko-KR" altLang="en-US" sz="1400" dirty="0"/>
                <a:t>하게 하는 것은 더 좋은 결과를 만듦</a:t>
              </a:r>
              <a:r>
                <a:rPr lang="en-US" altLang="ko-KR" sz="1400" dirty="0"/>
                <a:t>. </a:t>
              </a:r>
            </a:p>
            <a:p>
              <a:pPr marL="342900" indent="-342900">
                <a:lnSpc>
                  <a:spcPct val="130000"/>
                </a:lnSpc>
                <a:buAutoNum type="arabicPeriod"/>
              </a:pPr>
              <a:r>
                <a:rPr lang="ko-KR" altLang="en-US" sz="1400" dirty="0"/>
                <a:t>보통 </a:t>
              </a:r>
              <a:r>
                <a:rPr lang="en-US" altLang="ko-KR" sz="1400" dirty="0" err="1"/>
                <a:t>ConvNets</a:t>
              </a:r>
              <a:r>
                <a:rPr lang="ko-KR" altLang="en-US" sz="1400" dirty="0"/>
                <a:t>을 </a:t>
              </a:r>
              <a:r>
                <a:rPr lang="en-US" altLang="ko-KR" sz="1400" dirty="0"/>
                <a:t>scaling-up</a:t>
              </a:r>
              <a:r>
                <a:rPr lang="ko-KR" altLang="en-US" sz="1400" dirty="0"/>
                <a:t>하는 것은 </a:t>
              </a:r>
              <a:r>
                <a:rPr lang="en-US" altLang="ko-KR" sz="1400" dirty="0"/>
                <a:t>3</a:t>
              </a:r>
              <a:r>
                <a:rPr lang="ko-KR" altLang="en-US" sz="1400" dirty="0"/>
                <a:t>가지 요소를 이용 </a:t>
              </a:r>
              <a:r>
                <a:rPr lang="en-US" altLang="ko-KR" sz="1400" dirty="0"/>
                <a:t>(Depth: layer</a:t>
              </a:r>
              <a:r>
                <a:rPr lang="ko-KR" altLang="en-US" sz="1400" dirty="0"/>
                <a:t>수</a:t>
              </a:r>
              <a:r>
                <a:rPr lang="en-US" altLang="ko-KR" sz="1400" dirty="0"/>
                <a:t>, Width : filter/ channel</a:t>
              </a:r>
              <a:r>
                <a:rPr lang="ko-KR" altLang="en-US" sz="1400" dirty="0"/>
                <a:t>수</a:t>
              </a:r>
              <a:r>
                <a:rPr lang="en-US" altLang="ko-KR" sz="1400" dirty="0"/>
                <a:t>, resolution)</a:t>
              </a:r>
            </a:p>
            <a:p>
              <a:pPr marL="342900" indent="-342900">
                <a:lnSpc>
                  <a:spcPct val="130000"/>
                </a:lnSpc>
                <a:buAutoNum type="arabicPeriod"/>
              </a:pPr>
              <a:r>
                <a:rPr lang="ko-KR" altLang="en-US" sz="1400" dirty="0"/>
                <a:t>일전의 연구들</a:t>
              </a:r>
              <a:r>
                <a:rPr lang="en-US" altLang="ko-KR" sz="1400" dirty="0"/>
                <a:t>, </a:t>
              </a:r>
              <a:r>
                <a:rPr lang="ko-KR" altLang="en-US" sz="1400" dirty="0"/>
                <a:t>가이드라인 없어 </a:t>
              </a:r>
              <a:r>
                <a:rPr lang="en-US" altLang="ko-KR" sz="1400" dirty="0"/>
                <a:t>3</a:t>
              </a:r>
              <a:r>
                <a:rPr lang="ko-KR" altLang="en-US" sz="1400" dirty="0"/>
                <a:t>가지 요소 중 하나 선택하여 실험</a:t>
              </a:r>
            </a:p>
            <a:p>
              <a:pPr marL="342900" indent="-342900">
                <a:lnSpc>
                  <a:spcPct val="130000"/>
                </a:lnSpc>
                <a:buAutoNum type="arabicPeriod"/>
              </a:pPr>
              <a:r>
                <a:rPr lang="en-US" altLang="ko-KR" sz="1400" dirty="0" err="1"/>
                <a:t>ConvNets</a:t>
              </a:r>
              <a:r>
                <a:rPr lang="ko-KR" altLang="en-US" sz="1400" dirty="0"/>
                <a:t>의 </a:t>
              </a:r>
              <a:r>
                <a:rPr lang="en-US" altLang="ko-KR" sz="1400" dirty="0"/>
                <a:t>scale</a:t>
              </a:r>
              <a:r>
                <a:rPr lang="ko-KR" altLang="en-US" sz="1400" dirty="0"/>
                <a:t>을 조정하여</a:t>
              </a:r>
              <a:r>
                <a:rPr lang="en-US" altLang="ko-KR" sz="1400" dirty="0"/>
                <a:t>, </a:t>
              </a:r>
              <a:r>
                <a:rPr lang="ko-KR" altLang="en-US" sz="1400" dirty="0"/>
                <a:t>효율성과 정확도 모두 만족하는 방법 찾고 싶음 </a:t>
              </a:r>
            </a:p>
            <a:p>
              <a:pPr marL="342900" indent="-342900">
                <a:lnSpc>
                  <a:spcPct val="130000"/>
                </a:lnSpc>
                <a:buAutoNum type="arabicPeriod"/>
              </a:pPr>
              <a:r>
                <a:rPr lang="en-US" altLang="ko-KR" sz="1400" dirty="0"/>
                <a:t>3</a:t>
              </a:r>
              <a:r>
                <a:rPr lang="ko-KR" altLang="en-US" sz="1400" dirty="0"/>
                <a:t>가지 요소를 동시에 고려</a:t>
              </a:r>
              <a:r>
                <a:rPr lang="en-US" altLang="ko-KR" sz="1400" dirty="0"/>
                <a:t>,  </a:t>
              </a:r>
              <a:r>
                <a:rPr lang="ko-KR" altLang="en-US" sz="1400" dirty="0"/>
                <a:t>효율</a:t>
              </a:r>
              <a:r>
                <a:rPr lang="en-US" altLang="ko-KR" sz="1400" dirty="0"/>
                <a:t>+</a:t>
              </a:r>
              <a:r>
                <a:rPr lang="ko-KR" altLang="en-US" sz="1400" dirty="0"/>
                <a:t>정확 모델을 만들 수 있는 </a:t>
              </a:r>
              <a:r>
                <a:rPr lang="en-US" altLang="ko-KR" sz="1400" dirty="0">
                  <a:solidFill>
                    <a:schemeClr val="accent2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compound scaling </a:t>
              </a:r>
              <a:r>
                <a:rPr lang="ko-KR" altLang="en-US" sz="1400" dirty="0"/>
                <a:t>제안</a:t>
              </a:r>
            </a:p>
            <a:p>
              <a:pPr marL="342900" indent="-342900">
                <a:lnSpc>
                  <a:spcPct val="130000"/>
                </a:lnSpc>
                <a:buAutoNum type="arabicPeriod"/>
              </a:pPr>
              <a:endParaRPr lang="en-US" altLang="ko-KR" sz="1400" dirty="0"/>
            </a:p>
          </p:txBody>
        </p:sp>
        <p:sp>
          <p:nvSpPr>
            <p:cNvPr id="10" name="내용 개체 틀 2">
              <a:extLst>
                <a:ext uri="{FF2B5EF4-FFF2-40B4-BE49-F238E27FC236}">
                  <a16:creationId xmlns:a16="http://schemas.microsoft.com/office/drawing/2014/main" id="{B1CC21B6-DBA6-4784-84DE-1007DFEC2885}"/>
                </a:ext>
              </a:extLst>
            </p:cNvPr>
            <p:cNvSpPr txBox="1">
              <a:spLocks/>
            </p:cNvSpPr>
            <p:nvPr/>
          </p:nvSpPr>
          <p:spPr>
            <a:xfrm>
              <a:off x="839789" y="1943323"/>
              <a:ext cx="5111749" cy="612084"/>
            </a:xfrm>
            <a:prstGeom prst="rect">
              <a:avLst/>
            </a:prstGeom>
            <a:solidFill>
              <a:srgbClr val="333F50"/>
            </a:solidFill>
            <a:effectLst/>
          </p:spPr>
          <p:txBody>
            <a:bodyPr lIns="216000" tIns="216000" rIns="216000" bIns="216000"/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ko-KR" altLang="en-US" sz="1400" dirty="0">
                  <a:solidFill>
                    <a:schemeClr val="bg1">
                      <a:lumMod val="9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효율적이면서도 정확하게</a:t>
              </a:r>
              <a:r>
                <a:rPr lang="en-US" altLang="ko-KR" sz="1400" dirty="0">
                  <a:solidFill>
                    <a:schemeClr val="bg1">
                      <a:lumMod val="9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,  compound scaling</a:t>
              </a:r>
            </a:p>
          </p:txBody>
        </p:sp>
      </p:grp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62CE47C9-7D88-47ED-89FE-E5FD17EC2E38}"/>
              </a:ext>
            </a:extLst>
          </p:cNvPr>
          <p:cNvSpPr txBox="1">
            <a:spLocks/>
          </p:cNvSpPr>
          <p:nvPr/>
        </p:nvSpPr>
        <p:spPr>
          <a:xfrm>
            <a:off x="839788" y="1268414"/>
            <a:ext cx="10514012" cy="647699"/>
          </a:xfrm>
          <a:prstGeom prst="rect">
            <a:avLst/>
          </a:prstGeom>
          <a:noFill/>
          <a:effectLst/>
        </p:spPr>
        <p:txBody>
          <a:bodyPr lIns="216000" tIns="216000" rIns="216000" bIns="216000"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Model Architecture4: </a:t>
            </a:r>
            <a:r>
              <a:rPr lang="en-US" altLang="ko-KR" sz="20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EfficientNet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472876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ADE5B4-26AF-4E7A-BB59-6C055A459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2-3. Modeling</a:t>
            </a:r>
            <a:endParaRPr lang="ko-KR" altLang="en-US" dirty="0"/>
          </a:p>
        </p:txBody>
      </p:sp>
      <p:pic>
        <p:nvPicPr>
          <p:cNvPr id="12" name="Picture 4" descr="Figure.1">
            <a:extLst>
              <a:ext uri="{FF2B5EF4-FFF2-40B4-BE49-F238E27FC236}">
                <a16:creationId xmlns:a16="http://schemas.microsoft.com/office/drawing/2014/main" id="{D1F5587C-C51B-43BC-910F-DF1C95AE44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5121" y="1936605"/>
            <a:ext cx="4675502" cy="404827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BE7DDB9-9FE5-483D-8D0E-457CCB4EB683}"/>
              </a:ext>
            </a:extLst>
          </p:cNvPr>
          <p:cNvSpPr txBox="1"/>
          <p:nvPr/>
        </p:nvSpPr>
        <p:spPr>
          <a:xfrm>
            <a:off x="8109292" y="5973738"/>
            <a:ext cx="33343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EfficientNet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과 다른 </a:t>
            </a:r>
            <a:r>
              <a:rPr lang="ko-KR" altLang="en-US" sz="1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모델간의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성능 비교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95E0A7C0-6618-42FF-99C2-CACDA4F4760D}"/>
              </a:ext>
            </a:extLst>
          </p:cNvPr>
          <p:cNvGrpSpPr/>
          <p:nvPr/>
        </p:nvGrpSpPr>
        <p:grpSpPr>
          <a:xfrm>
            <a:off x="839788" y="1916113"/>
            <a:ext cx="5113339" cy="4365402"/>
            <a:chOff x="839788" y="1916113"/>
            <a:chExt cx="5113339" cy="436540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" name="내용 개체 틀 3">
              <a:extLst>
                <a:ext uri="{FF2B5EF4-FFF2-40B4-BE49-F238E27FC236}">
                  <a16:creationId xmlns:a16="http://schemas.microsoft.com/office/drawing/2014/main" id="{5FB55329-9511-4F87-A5E4-021034A93B1F}"/>
                </a:ext>
              </a:extLst>
            </p:cNvPr>
            <p:cNvSpPr txBox="1">
              <a:spLocks/>
            </p:cNvSpPr>
            <p:nvPr/>
          </p:nvSpPr>
          <p:spPr>
            <a:xfrm>
              <a:off x="839788" y="2528197"/>
              <a:ext cx="5111749" cy="37533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75000"/>
                </a:schemeClr>
              </a:solidFill>
            </a:ln>
            <a:effectLst/>
          </p:spPr>
          <p:txBody>
            <a:bodyPr lIns="180000" tIns="180000" rIns="180000" bIns="180000"/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30000"/>
                </a:lnSpc>
                <a:buNone/>
              </a:pPr>
              <a:r>
                <a:rPr lang="en-US" altLang="ko-KR" sz="1400" dirty="0"/>
                <a:t>1.  </a:t>
              </a:r>
              <a:r>
                <a:rPr lang="ko-KR" altLang="en-US" sz="1400" dirty="0"/>
                <a:t>기존에 알려진 좋은 모델</a:t>
              </a:r>
              <a:r>
                <a:rPr lang="en-US" altLang="ko-KR" sz="1400" dirty="0"/>
                <a:t>: </a:t>
              </a:r>
              <a:r>
                <a:rPr lang="en-US" altLang="ko-KR" sz="1400" dirty="0" err="1"/>
                <a:t>MNasNet</a:t>
              </a:r>
              <a:r>
                <a:rPr lang="ko-KR" altLang="en-US" sz="1400" dirty="0"/>
                <a:t>을 토대로 </a:t>
              </a:r>
              <a:r>
                <a:rPr lang="en-US" altLang="ko-KR" sz="1400" dirty="0"/>
                <a:t>accuracy</a:t>
              </a:r>
              <a:r>
                <a:rPr lang="ko-KR" altLang="en-US" sz="1400" dirty="0"/>
                <a:t>와 </a:t>
              </a:r>
              <a:r>
                <a:rPr lang="en-US" altLang="ko-KR" sz="1400" dirty="0"/>
                <a:t>FLOPS(</a:t>
              </a:r>
              <a:r>
                <a:rPr lang="ko-KR" altLang="en-US" sz="1400" dirty="0"/>
                <a:t>성능 지표</a:t>
              </a:r>
              <a:r>
                <a:rPr lang="en-US" altLang="ko-KR" sz="1400" dirty="0"/>
                <a:t>)</a:t>
              </a:r>
              <a:r>
                <a:rPr lang="ko-KR" altLang="en-US" sz="1400" dirty="0"/>
                <a:t>를 최적화</a:t>
              </a:r>
            </a:p>
            <a:p>
              <a:pPr marL="0" indent="0">
                <a:lnSpc>
                  <a:spcPct val="130000"/>
                </a:lnSpc>
                <a:buNone/>
              </a:pPr>
              <a:r>
                <a:rPr lang="ko-KR" altLang="en-US" sz="1400" dirty="0"/>
                <a:t>  → </a:t>
              </a:r>
              <a:r>
                <a:rPr lang="en-US" altLang="ko-KR" sz="1400" dirty="0"/>
                <a:t>EfficientNetB0</a:t>
              </a:r>
              <a:r>
                <a:rPr lang="ko-KR" altLang="en-US" sz="1400" dirty="0"/>
                <a:t>으로 명명</a:t>
              </a:r>
            </a:p>
            <a:p>
              <a:pPr marL="0" indent="0">
                <a:lnSpc>
                  <a:spcPct val="130000"/>
                </a:lnSpc>
                <a:buNone/>
              </a:pPr>
              <a:r>
                <a:rPr lang="en-US" altLang="ko-KR" sz="1400" dirty="0"/>
                <a:t>2.  EfficinetB0</a:t>
              </a:r>
              <a:r>
                <a:rPr lang="ko-KR" altLang="en-US" sz="1400" dirty="0"/>
                <a:t>을 토대로 관련 수식</a:t>
              </a:r>
              <a:r>
                <a:rPr lang="en-US" altLang="ko-KR" sz="1400" dirty="0"/>
                <a:t>(</a:t>
              </a:r>
              <a:r>
                <a:rPr lang="ko-KR" altLang="en-US" sz="1400" dirty="0"/>
                <a:t>논문 참고</a:t>
              </a:r>
              <a:r>
                <a:rPr lang="en-US" altLang="ko-KR" sz="1400" dirty="0"/>
                <a:t>)</a:t>
              </a:r>
              <a:r>
                <a:rPr lang="ko-KR" altLang="en-US" sz="1400" dirty="0"/>
                <a:t>를 통해 </a:t>
              </a:r>
              <a:r>
                <a:rPr lang="en-US" altLang="ko-KR" sz="1400" dirty="0"/>
                <a:t>grid search</a:t>
              </a:r>
              <a:r>
                <a:rPr lang="ko-KR" altLang="en-US" sz="1400" dirty="0"/>
                <a:t>를 수행하여 </a:t>
              </a:r>
              <a:r>
                <a:rPr lang="en-US" altLang="ko-KR" sz="1400" dirty="0"/>
                <a:t>B0</a:t>
              </a:r>
              <a:r>
                <a:rPr lang="ko-KR" altLang="en-US" sz="1400" dirty="0"/>
                <a:t>모델의 최적의 </a:t>
              </a:r>
              <a:r>
                <a:rPr lang="en-US" altLang="ko-KR" sz="1400" dirty="0"/>
                <a:t>Depth, Width, Resolution </a:t>
              </a:r>
              <a:r>
                <a:rPr lang="ko-KR" altLang="en-US" sz="1400" dirty="0"/>
                <a:t>을 찾음</a:t>
              </a:r>
              <a:r>
                <a:rPr lang="en-US" altLang="ko-KR" sz="1400" dirty="0"/>
                <a:t>.</a:t>
              </a:r>
            </a:p>
            <a:p>
              <a:pPr>
                <a:lnSpc>
                  <a:spcPct val="130000"/>
                </a:lnSpc>
                <a:buFontTx/>
                <a:buChar char="-"/>
              </a:pPr>
              <a:r>
                <a:rPr lang="en-US" altLang="ko-KR" sz="1100" dirty="0"/>
                <a:t>Grid search: </a:t>
              </a:r>
              <a:r>
                <a:rPr lang="ko-KR" altLang="en-US" sz="1100" dirty="0" err="1"/>
                <a:t>하이퍼</a:t>
              </a:r>
              <a:r>
                <a:rPr lang="ko-KR" altLang="en-US" sz="1100" dirty="0"/>
                <a:t> 파라미터 조합을 순차적으로 적용하면서 최고 성능을 가지는 파라미터 조합 검색</a:t>
              </a:r>
              <a:endParaRPr lang="en-US" altLang="ko-KR" sz="1100" dirty="0"/>
            </a:p>
            <a:p>
              <a:pPr marL="0" indent="0">
                <a:lnSpc>
                  <a:spcPct val="130000"/>
                </a:lnSpc>
                <a:buNone/>
              </a:pP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3. </a:t>
              </a:r>
              <a:r>
                <a:rPr lang="ko-KR" altLang="en-US" sz="1400" dirty="0">
                  <a:solidFill>
                    <a:prstClr val="black"/>
                  </a:solidFill>
                </a:rPr>
                <a:t>이렇게 구해진 </a:t>
              </a:r>
              <a:r>
                <a:rPr lang="en-US" altLang="ko-KR" sz="1400" dirty="0">
                  <a:solidFill>
                    <a:prstClr val="black"/>
                  </a:solidFill>
                </a:rPr>
                <a:t>3</a:t>
              </a:r>
              <a:r>
                <a:rPr lang="ko-KR" altLang="en-US" sz="1400" dirty="0">
                  <a:solidFill>
                    <a:prstClr val="black"/>
                  </a:solidFill>
                </a:rPr>
                <a:t>요소를 고정한 뒤 파이</a:t>
              </a:r>
              <a:r>
                <a:rPr lang="en-US" altLang="ko-KR" sz="1400" dirty="0">
                  <a:solidFill>
                    <a:prstClr val="black"/>
                  </a:solidFill>
                </a:rPr>
                <a:t>(</a:t>
              </a:r>
              <a:r>
                <a:rPr lang="ko-KR" altLang="en-US" sz="1400" dirty="0" err="1">
                  <a:solidFill>
                    <a:prstClr val="black"/>
                  </a:solidFill>
                </a:rPr>
                <a:t>수식참조</a:t>
              </a:r>
              <a:r>
                <a:rPr lang="en-US" altLang="ko-KR" sz="1400" dirty="0">
                  <a:solidFill>
                    <a:prstClr val="black"/>
                  </a:solidFill>
                </a:rPr>
                <a:t>)</a:t>
              </a:r>
              <a:r>
                <a:rPr lang="ko-KR" altLang="en-US" sz="1400" dirty="0">
                  <a:solidFill>
                    <a:prstClr val="black"/>
                  </a:solidFill>
                </a:rPr>
                <a:t>를 조정하여 얻어진 결과</a:t>
              </a:r>
              <a:r>
                <a:rPr lang="en-US" altLang="ko-KR" sz="1400" dirty="0">
                  <a:solidFill>
                    <a:prstClr val="black"/>
                  </a:solidFill>
                </a:rPr>
                <a:t>: </a:t>
              </a:r>
              <a:r>
                <a:rPr lang="en-US" altLang="ko-KR" sz="1400" dirty="0">
                  <a:solidFill>
                    <a:srgbClr val="ED7D3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EfficientNetB1~B7</a:t>
              </a:r>
            </a:p>
          </p:txBody>
        </p:sp>
        <p:sp>
          <p:nvSpPr>
            <p:cNvPr id="5" name="내용 개체 틀 2">
              <a:extLst>
                <a:ext uri="{FF2B5EF4-FFF2-40B4-BE49-F238E27FC236}">
                  <a16:creationId xmlns:a16="http://schemas.microsoft.com/office/drawing/2014/main" id="{418C28F8-36CE-4368-9E3D-36C297DAC619}"/>
                </a:ext>
              </a:extLst>
            </p:cNvPr>
            <p:cNvSpPr txBox="1">
              <a:spLocks/>
            </p:cNvSpPr>
            <p:nvPr/>
          </p:nvSpPr>
          <p:spPr>
            <a:xfrm>
              <a:off x="841378" y="1916113"/>
              <a:ext cx="5111749" cy="612084"/>
            </a:xfrm>
            <a:prstGeom prst="rect">
              <a:avLst/>
            </a:prstGeom>
            <a:solidFill>
              <a:srgbClr val="333F50"/>
            </a:solidFill>
            <a:effectLst/>
          </p:spPr>
          <p:txBody>
            <a:bodyPr lIns="216000" tIns="216000" rIns="216000" bIns="216000"/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ko-KR" altLang="en-US" sz="1400" dirty="0">
                  <a:solidFill>
                    <a:schemeClr val="bg1">
                      <a:lumMod val="9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적당한 </a:t>
              </a:r>
              <a:r>
                <a:rPr lang="en-US" altLang="ko-KR" sz="1400" dirty="0">
                  <a:solidFill>
                    <a:schemeClr val="bg1">
                      <a:lumMod val="9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compound scaling</a:t>
              </a:r>
              <a:r>
                <a:rPr lang="ko-KR" altLang="en-US" sz="1400" dirty="0">
                  <a:solidFill>
                    <a:schemeClr val="bg1">
                      <a:lumMod val="9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방법을 찾자</a:t>
              </a:r>
            </a:p>
          </p:txBody>
        </p:sp>
      </p:grpSp>
      <p:sp>
        <p:nvSpPr>
          <p:cNvPr id="17" name="내용 개체 틀 2">
            <a:extLst>
              <a:ext uri="{FF2B5EF4-FFF2-40B4-BE49-F238E27FC236}">
                <a16:creationId xmlns:a16="http://schemas.microsoft.com/office/drawing/2014/main" id="{A55A79C9-E5AD-4937-A100-8BC12D3BD3D0}"/>
              </a:ext>
            </a:extLst>
          </p:cNvPr>
          <p:cNvSpPr txBox="1">
            <a:spLocks/>
          </p:cNvSpPr>
          <p:nvPr/>
        </p:nvSpPr>
        <p:spPr>
          <a:xfrm>
            <a:off x="839788" y="1268414"/>
            <a:ext cx="10514012" cy="647699"/>
          </a:xfrm>
          <a:prstGeom prst="rect">
            <a:avLst/>
          </a:prstGeom>
          <a:noFill/>
          <a:effectLst/>
        </p:spPr>
        <p:txBody>
          <a:bodyPr lIns="216000" tIns="216000" rIns="216000" bIns="216000"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Model Architecture4: </a:t>
            </a:r>
            <a:r>
              <a:rPr lang="en-US" altLang="ko-KR" sz="20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EfficientNet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996134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ADE5B4-26AF-4E7A-BB59-6C055A459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2-3. Modeling</a:t>
            </a:r>
            <a:endParaRPr lang="ko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6CBE2345-3E2F-4309-86AC-CC90CA7FC43F}"/>
              </a:ext>
            </a:extLst>
          </p:cNvPr>
          <p:cNvSpPr txBox="1">
            <a:spLocks/>
          </p:cNvSpPr>
          <p:nvPr/>
        </p:nvSpPr>
        <p:spPr>
          <a:xfrm>
            <a:off x="839788" y="1268414"/>
            <a:ext cx="10514012" cy="647699"/>
          </a:xfrm>
          <a:prstGeom prst="rect">
            <a:avLst/>
          </a:prstGeom>
          <a:noFill/>
          <a:effectLst/>
        </p:spPr>
        <p:txBody>
          <a:bodyPr lIns="216000" tIns="216000" rIns="216000" bIns="216000"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0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 외 적용 기법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8E765A30-1054-459F-B38A-06EDBDBE2CA4}"/>
              </a:ext>
            </a:extLst>
          </p:cNvPr>
          <p:cNvGrpSpPr/>
          <p:nvPr/>
        </p:nvGrpSpPr>
        <p:grpSpPr>
          <a:xfrm>
            <a:off x="854528" y="1927133"/>
            <a:ext cx="5080683" cy="4381591"/>
            <a:chOff x="854528" y="1927133"/>
            <a:chExt cx="5080683" cy="438159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4" name="내용 개체 틀 3">
              <a:extLst>
                <a:ext uri="{FF2B5EF4-FFF2-40B4-BE49-F238E27FC236}">
                  <a16:creationId xmlns:a16="http://schemas.microsoft.com/office/drawing/2014/main" id="{C8227166-2C70-4CCB-91E2-2D55CEB5DAF5}"/>
                </a:ext>
              </a:extLst>
            </p:cNvPr>
            <p:cNvSpPr txBox="1">
              <a:spLocks/>
            </p:cNvSpPr>
            <p:nvPr/>
          </p:nvSpPr>
          <p:spPr>
            <a:xfrm>
              <a:off x="854528" y="1950721"/>
              <a:ext cx="5080682" cy="43580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lIns="180000" tIns="180000" rIns="180000" bIns="180000"/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342900" indent="-342900">
                <a:buAutoNum type="arabicPeriod"/>
              </a:pPr>
              <a:endParaRPr lang="en-US" altLang="ko-KR" sz="1600" dirty="0"/>
            </a:p>
            <a:p>
              <a:pPr marL="342900" indent="-342900">
                <a:buAutoNum type="arabicPeriod"/>
              </a:pPr>
              <a:endParaRPr lang="en-US" altLang="ko-KR" sz="1600" dirty="0"/>
            </a:p>
            <a:p>
              <a:pPr marL="342900" indent="-342900">
                <a:buAutoNum type="arabicPeriod"/>
              </a:pPr>
              <a:endParaRPr lang="en-US" altLang="ko-KR" sz="1600" dirty="0"/>
            </a:p>
            <a:p>
              <a:pPr marL="342900" indent="-342900">
                <a:buAutoNum type="arabicPeriod"/>
              </a:pPr>
              <a:endParaRPr lang="en-US" altLang="ko-KR" sz="1600" dirty="0"/>
            </a:p>
            <a:p>
              <a:pPr marL="342900" indent="-342900">
                <a:buAutoNum type="arabicPeriod"/>
              </a:pPr>
              <a:endParaRPr lang="en-US" altLang="ko-KR" sz="1600" dirty="0"/>
            </a:p>
            <a:p>
              <a:pPr marL="342900" indent="-342900">
                <a:buAutoNum type="arabicPeriod"/>
              </a:pPr>
              <a:endParaRPr lang="en-US" altLang="ko-KR" sz="1600" dirty="0"/>
            </a:p>
            <a:p>
              <a:pPr marL="342900" indent="-342900">
                <a:buAutoNum type="arabicPeriod"/>
              </a:pPr>
              <a:endParaRPr lang="en-US" altLang="ko-KR" sz="1400" dirty="0"/>
            </a:p>
            <a:p>
              <a:pPr>
                <a:buFontTx/>
                <a:buChar char="-"/>
              </a:pPr>
              <a:r>
                <a:rPr lang="en-US" altLang="ko-KR" sz="1400" dirty="0"/>
                <a:t>Parameter</a:t>
              </a:r>
              <a:r>
                <a:rPr lang="ko-KR" altLang="en-US" sz="1400" dirty="0"/>
                <a:t>를 효과적으로 줄일 수 있음</a:t>
              </a:r>
              <a:endParaRPr lang="en-US" altLang="ko-KR" sz="1400" dirty="0"/>
            </a:p>
            <a:p>
              <a:pPr>
                <a:buFontTx/>
                <a:buChar char="-"/>
              </a:pPr>
              <a:r>
                <a:rPr lang="en-US" altLang="ko-KR" sz="1400" dirty="0"/>
                <a:t>FC Layer</a:t>
              </a:r>
              <a:r>
                <a:rPr lang="ko-KR" altLang="en-US" sz="1400" dirty="0"/>
                <a:t>에서 발생하는 </a:t>
              </a:r>
              <a:r>
                <a:rPr lang="en-US" altLang="ko-KR" sz="1400" dirty="0"/>
                <a:t>overfitting</a:t>
              </a:r>
              <a:r>
                <a:rPr lang="ko-KR" altLang="en-US" sz="1400" dirty="0"/>
                <a:t>을 완화</a:t>
              </a:r>
              <a:endParaRPr lang="en-US" altLang="ko-KR" sz="1400" dirty="0"/>
            </a:p>
          </p:txBody>
        </p:sp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2010" y="2575730"/>
              <a:ext cx="4779432" cy="1848240"/>
            </a:xfrm>
            <a:prstGeom prst="rect">
              <a:avLst/>
            </a:prstGeom>
          </p:spPr>
        </p:pic>
        <p:sp>
          <p:nvSpPr>
            <p:cNvPr id="9" name="내용 개체 틀 2">
              <a:extLst>
                <a:ext uri="{FF2B5EF4-FFF2-40B4-BE49-F238E27FC236}">
                  <a16:creationId xmlns:a16="http://schemas.microsoft.com/office/drawing/2014/main" id="{5FD37A83-7063-4501-8B4C-CD0289B747BE}"/>
                </a:ext>
              </a:extLst>
            </p:cNvPr>
            <p:cNvSpPr txBox="1">
              <a:spLocks/>
            </p:cNvSpPr>
            <p:nvPr/>
          </p:nvSpPr>
          <p:spPr>
            <a:xfrm>
              <a:off x="854529" y="1927133"/>
              <a:ext cx="5080682" cy="612084"/>
            </a:xfrm>
            <a:prstGeom prst="rect">
              <a:avLst/>
            </a:prstGeom>
            <a:solidFill>
              <a:schemeClr val="accent2"/>
            </a:solidFill>
            <a:effectLst/>
          </p:spPr>
          <p:txBody>
            <a:bodyPr lIns="216000" tIns="216000" rIns="216000" bIns="216000"/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ko-KR" sz="1400" dirty="0">
                  <a:solidFill>
                    <a:schemeClr val="bg1">
                      <a:lumMod val="9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Global Average Pooling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CDEE2DF-C796-48E2-9BCF-FA4C0D396059}"/>
              </a:ext>
            </a:extLst>
          </p:cNvPr>
          <p:cNvGrpSpPr/>
          <p:nvPr/>
        </p:nvGrpSpPr>
        <p:grpSpPr>
          <a:xfrm>
            <a:off x="6275388" y="1927133"/>
            <a:ext cx="5097010" cy="4381592"/>
            <a:chOff x="6275388" y="1927133"/>
            <a:chExt cx="5097010" cy="438159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5" name="내용 개체 틀 3">
              <a:extLst>
                <a:ext uri="{FF2B5EF4-FFF2-40B4-BE49-F238E27FC236}">
                  <a16:creationId xmlns:a16="http://schemas.microsoft.com/office/drawing/2014/main" id="{C8227166-2C70-4CCB-91E2-2D55CEB5DAF5}"/>
                </a:ext>
              </a:extLst>
            </p:cNvPr>
            <p:cNvSpPr txBox="1">
              <a:spLocks/>
            </p:cNvSpPr>
            <p:nvPr/>
          </p:nvSpPr>
          <p:spPr>
            <a:xfrm>
              <a:off x="6275388" y="2539216"/>
              <a:ext cx="5097010" cy="376950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lIns="180000" tIns="180000" rIns="180000" bIns="180000"/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  <a:buFontTx/>
                <a:buChar char="-"/>
              </a:pPr>
              <a:r>
                <a:rPr lang="ko-KR" altLang="en-US" sz="1400" dirty="0"/>
                <a:t>기존 </a:t>
              </a:r>
              <a:r>
                <a:rPr lang="en-US" altLang="ko-KR" sz="1400" dirty="0"/>
                <a:t>Adam</a:t>
              </a:r>
              <a:r>
                <a:rPr lang="ko-KR" altLang="en-US" sz="1400" dirty="0"/>
                <a:t>의 문제점</a:t>
              </a:r>
              <a:br>
                <a:rPr lang="en-US" altLang="ko-KR" sz="1400" dirty="0"/>
              </a:br>
              <a:r>
                <a:rPr lang="en-US" altLang="ko-KR" sz="1400" dirty="0"/>
                <a:t>adaptive learning rate </a:t>
              </a:r>
              <a:r>
                <a:rPr lang="ko-KR" altLang="en-US" sz="1400" dirty="0"/>
                <a:t>특성 상 초기 학습이 부족한 상태에서 </a:t>
              </a:r>
              <a:r>
                <a:rPr lang="en-US" altLang="ko-KR" sz="1400" dirty="0"/>
                <a:t>learning rate</a:t>
              </a:r>
              <a:r>
                <a:rPr lang="ko-KR" altLang="en-US" sz="1400" dirty="0"/>
                <a:t>의 분산이 커지며 </a:t>
              </a:r>
              <a:r>
                <a:rPr lang="en-US" altLang="ko-KR" sz="1400" dirty="0"/>
                <a:t>Bad local optima</a:t>
              </a:r>
              <a:r>
                <a:rPr lang="ko-KR" altLang="en-US" sz="1400" dirty="0"/>
                <a:t>에 쉽게 빠져 학습이 진행되지 않음</a:t>
              </a:r>
              <a:r>
                <a:rPr lang="en-US" altLang="ko-KR" sz="1400" dirty="0"/>
                <a:t>. </a:t>
              </a:r>
              <a:r>
                <a:rPr lang="ko-KR" altLang="en-US" sz="1400" dirty="0"/>
                <a:t>따라서 </a:t>
              </a:r>
              <a:r>
                <a:rPr lang="en-US" altLang="ko-KR" sz="1400" dirty="0"/>
                <a:t>warm up</a:t>
              </a:r>
              <a:r>
                <a:rPr lang="ko-KR" altLang="en-US" sz="1400" dirty="0"/>
                <a:t>을 이용해야 했지만 적절한 </a:t>
              </a:r>
              <a:r>
                <a:rPr lang="en-US" altLang="ko-KR" sz="1400" dirty="0"/>
                <a:t>warm up step</a:t>
              </a:r>
              <a:r>
                <a:rPr lang="ko-KR" altLang="en-US" sz="1400" dirty="0"/>
                <a:t>을 탐색하는데 많은 시간이 필요함</a:t>
              </a:r>
              <a:endParaRPr lang="en-US" altLang="ko-KR" sz="1400" dirty="0"/>
            </a:p>
            <a:p>
              <a:pPr marL="0" indent="0">
                <a:lnSpc>
                  <a:spcPct val="130000"/>
                </a:lnSpc>
                <a:buNone/>
              </a:pPr>
              <a:endParaRPr lang="en-US" altLang="ko-KR" sz="1400" dirty="0"/>
            </a:p>
            <a:p>
              <a:pPr marL="0" indent="0">
                <a:lnSpc>
                  <a:spcPct val="130000"/>
                </a:lnSpc>
                <a:buNone/>
              </a:pPr>
              <a:endParaRPr lang="en-US" altLang="ko-KR" sz="1400" dirty="0"/>
            </a:p>
            <a:p>
              <a:pPr>
                <a:lnSpc>
                  <a:spcPct val="130000"/>
                </a:lnSpc>
                <a:buFontTx/>
                <a:buChar char="-"/>
              </a:pPr>
              <a:r>
                <a:rPr lang="ko-KR" altLang="en-US" sz="1400" dirty="0"/>
                <a:t>위와 같이 초기 분산을 최소화 할 수 있는 </a:t>
              </a:r>
              <a:r>
                <a:rPr lang="en-US" altLang="ko-KR" sz="1400" dirty="0"/>
                <a:t>rectification</a:t>
              </a:r>
              <a:r>
                <a:rPr lang="ko-KR" altLang="en-US" sz="1400" dirty="0"/>
                <a:t>항을 기존 </a:t>
              </a:r>
              <a:r>
                <a:rPr lang="en-US" altLang="ko-KR" sz="1400" dirty="0"/>
                <a:t>Adam </a:t>
              </a:r>
              <a:r>
                <a:rPr lang="ko-KR" altLang="en-US" sz="1400" dirty="0"/>
                <a:t>수식에 곱해줌으로써 학습 안정성을 높임</a:t>
              </a:r>
              <a:endParaRPr lang="en-US" altLang="ko-KR" sz="1400" dirty="0"/>
            </a:p>
            <a:p>
              <a:pPr>
                <a:lnSpc>
                  <a:spcPct val="130000"/>
                </a:lnSpc>
                <a:buFontTx/>
                <a:buChar char="-"/>
              </a:pPr>
              <a:r>
                <a:rPr lang="ko-KR" altLang="en-US" sz="1400" dirty="0"/>
                <a:t>실제로 깊은 모델의 경우 초기 학습이 안되는 문제를 해결</a:t>
              </a:r>
              <a:endParaRPr lang="en-US" altLang="ko-KR" sz="1400" dirty="0"/>
            </a:p>
          </p:txBody>
        </p:sp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49784" y="4155440"/>
              <a:ext cx="4531756" cy="569206"/>
            </a:xfrm>
            <a:prstGeom prst="rect">
              <a:avLst/>
            </a:prstGeom>
          </p:spPr>
        </p:pic>
        <p:sp>
          <p:nvSpPr>
            <p:cNvPr id="11" name="내용 개체 틀 2">
              <a:extLst>
                <a:ext uri="{FF2B5EF4-FFF2-40B4-BE49-F238E27FC236}">
                  <a16:creationId xmlns:a16="http://schemas.microsoft.com/office/drawing/2014/main" id="{65C26EA8-EDDF-495B-8F3C-5DC8498B9E34}"/>
                </a:ext>
              </a:extLst>
            </p:cNvPr>
            <p:cNvSpPr txBox="1">
              <a:spLocks/>
            </p:cNvSpPr>
            <p:nvPr/>
          </p:nvSpPr>
          <p:spPr>
            <a:xfrm>
              <a:off x="6282045" y="1927133"/>
              <a:ext cx="5090353" cy="612084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effectLst/>
          </p:spPr>
          <p:txBody>
            <a:bodyPr lIns="216000" tIns="216000" rIns="216000" bIns="216000"/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ko-KR" sz="1400" dirty="0" err="1">
                  <a:solidFill>
                    <a:schemeClr val="bg1">
                      <a:lumMod val="9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Racified</a:t>
              </a:r>
              <a:r>
                <a:rPr lang="en-US" altLang="ko-KR" sz="1400" dirty="0">
                  <a:solidFill>
                    <a:schemeClr val="bg1">
                      <a:lumMod val="9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Adam Optimizer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944749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ADE5B4-26AF-4E7A-BB59-6C055A459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2-3. Modeling</a:t>
            </a:r>
            <a:endParaRPr lang="ko-KR" altLang="en-US" dirty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2108051"/>
              </p:ext>
            </p:extLst>
          </p:nvPr>
        </p:nvGraphicFramePr>
        <p:xfrm>
          <a:off x="2032000" y="2487286"/>
          <a:ext cx="8127999" cy="3211314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{5940675A-B579-460E-94D1-54222C63F5DA}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1666306310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990697169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437355147"/>
                    </a:ext>
                  </a:extLst>
                </a:gridCol>
              </a:tblGrid>
              <a:tr h="5352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Base</a:t>
                      </a:r>
                      <a:r>
                        <a:rPr lang="en-US" altLang="ko-KR" b="0" baseline="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Model</a:t>
                      </a:r>
                      <a:endParaRPr lang="ko-KR" altLang="en-US" b="0" dirty="0">
                        <a:solidFill>
                          <a:schemeClr val="bg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Accuracy(Valid</a:t>
                      </a:r>
                      <a:r>
                        <a:rPr lang="en-US" altLang="ko-KR" b="0" baseline="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ko-KR" altLang="en-US" b="0" baseline="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기준</a:t>
                      </a:r>
                      <a:r>
                        <a:rPr lang="en-US" altLang="ko-KR" b="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</a:t>
                      </a:r>
                      <a:endParaRPr lang="ko-KR" altLang="en-US" b="0" dirty="0">
                        <a:solidFill>
                          <a:schemeClr val="bg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GAP(</a:t>
                      </a:r>
                      <a:r>
                        <a:rPr lang="en-US" altLang="ko-KR" b="0" dirty="0" err="1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LeaderBoard</a:t>
                      </a:r>
                      <a:r>
                        <a:rPr lang="en-US" altLang="ko-KR" b="0" baseline="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ko-KR" altLang="en-US" b="0" baseline="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기준</a:t>
                      </a:r>
                      <a:r>
                        <a:rPr lang="en-US" altLang="ko-KR" b="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</a:t>
                      </a:r>
                      <a:endParaRPr lang="ko-KR" altLang="en-US" b="0" dirty="0">
                        <a:solidFill>
                          <a:schemeClr val="bg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710324"/>
                  </a:ext>
                </a:extLst>
              </a:tr>
              <a:tr h="5352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Inception</a:t>
                      </a:r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98.40%</a:t>
                      </a:r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98.27%</a:t>
                      </a:r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3007333"/>
                  </a:ext>
                </a:extLst>
              </a:tr>
              <a:tr h="5352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InceptionResnet</a:t>
                      </a:r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98.87%</a:t>
                      </a:r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98.40%</a:t>
                      </a:r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7407893"/>
                  </a:ext>
                </a:extLst>
              </a:tr>
              <a:tr h="5352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MobileNet</a:t>
                      </a:r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98.56%</a:t>
                      </a:r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98.45%</a:t>
                      </a:r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5053875"/>
                  </a:ext>
                </a:extLst>
              </a:tr>
              <a:tr h="5352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DenseNet</a:t>
                      </a:r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99.18%</a:t>
                      </a:r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98.93%</a:t>
                      </a:r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4066418"/>
                  </a:ext>
                </a:extLst>
              </a:tr>
              <a:tr h="5352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EffcientNet-B5</a:t>
                      </a:r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98.80%</a:t>
                      </a:r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98.47%</a:t>
                      </a:r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1716346"/>
                  </a:ext>
                </a:extLst>
              </a:tr>
            </a:tbl>
          </a:graphicData>
        </a:graphic>
      </p:graphicFrame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B6A7B82D-93F7-432E-8AF1-E11691CE2EFD}"/>
              </a:ext>
            </a:extLst>
          </p:cNvPr>
          <p:cNvSpPr txBox="1">
            <a:spLocks/>
          </p:cNvSpPr>
          <p:nvPr/>
        </p:nvSpPr>
        <p:spPr>
          <a:xfrm>
            <a:off x="839788" y="1268414"/>
            <a:ext cx="10514012" cy="647699"/>
          </a:xfrm>
          <a:prstGeom prst="rect">
            <a:avLst/>
          </a:prstGeom>
          <a:noFill/>
          <a:effectLst/>
        </p:spPr>
        <p:txBody>
          <a:bodyPr lIns="216000" tIns="216000" rIns="216000" bIns="216000"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단일 모델 성능 비교</a:t>
            </a:r>
          </a:p>
        </p:txBody>
      </p:sp>
    </p:spTree>
    <p:extLst>
      <p:ext uri="{BB962C8B-B14F-4D97-AF65-F5344CB8AC3E}">
        <p14:creationId xmlns:p14="http://schemas.microsoft.com/office/powerpoint/2010/main" val="20374126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ADE5B4-26AF-4E7A-BB59-6C055A459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2-4. Ensemble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8227166-2C70-4CCB-91E2-2D55CEB5DAF5}"/>
              </a:ext>
            </a:extLst>
          </p:cNvPr>
          <p:cNvSpPr txBox="1">
            <a:spLocks/>
          </p:cNvSpPr>
          <p:nvPr/>
        </p:nvSpPr>
        <p:spPr>
          <a:xfrm>
            <a:off x="839788" y="1916114"/>
            <a:ext cx="5096216" cy="406876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15000"/>
              </a:prstClr>
            </a:outerShdw>
          </a:effectLst>
        </p:spPr>
        <p:txBody>
          <a:bodyPr lIns="180000" tIns="180000" rIns="180000" bIns="180000"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30000"/>
              </a:lnSpc>
              <a:buNone/>
            </a:pPr>
            <a:r>
              <a:rPr lang="en-US" altLang="ko-KR" sz="1400" b="1" dirty="0"/>
              <a:t>Why Soft Voting Ensemble?</a:t>
            </a:r>
          </a:p>
          <a:p>
            <a:pPr marL="342900" indent="-342900">
              <a:lnSpc>
                <a:spcPct val="130000"/>
              </a:lnSpc>
              <a:buAutoNum type="arabicPeriod"/>
            </a:pPr>
            <a:r>
              <a:rPr lang="en-US" altLang="ko-KR" sz="1400" dirty="0"/>
              <a:t>Soft Voting? </a:t>
            </a:r>
          </a:p>
          <a:p>
            <a:pPr marL="0" indent="0">
              <a:lnSpc>
                <a:spcPct val="130000"/>
              </a:lnSpc>
              <a:buNone/>
            </a:pPr>
            <a:r>
              <a:rPr lang="ko-KR" altLang="en-US" sz="1400" dirty="0"/>
              <a:t>각 분류기의 확률 값을 기준으로 평균 내어 가장 확률 값이 높은 </a:t>
            </a:r>
            <a:r>
              <a:rPr lang="en-US" altLang="ko-KR" sz="1400" dirty="0"/>
              <a:t>Label</a:t>
            </a:r>
            <a:r>
              <a:rPr lang="ko-KR" altLang="en-US" sz="1400" dirty="0"/>
              <a:t>로 예측 하는 앙상블 기법</a:t>
            </a:r>
            <a:endParaRPr lang="en-US" altLang="ko-KR" sz="1400" dirty="0"/>
          </a:p>
          <a:p>
            <a:pPr marL="0" indent="0">
              <a:lnSpc>
                <a:spcPct val="130000"/>
              </a:lnSpc>
              <a:buNone/>
            </a:pPr>
            <a:r>
              <a:rPr lang="en-US" altLang="ko-KR" sz="1400" dirty="0"/>
              <a:t>2. GAP </a:t>
            </a:r>
            <a:r>
              <a:rPr lang="ko-KR" altLang="en-US" sz="1400" dirty="0" err="1"/>
              <a:t>평가식의</a:t>
            </a:r>
            <a:r>
              <a:rPr lang="ko-KR" altLang="en-US" sz="1400" dirty="0"/>
              <a:t> 경우 각 </a:t>
            </a:r>
            <a:r>
              <a:rPr lang="en-US" altLang="ko-KR" sz="1400" dirty="0"/>
              <a:t>prediction</a:t>
            </a:r>
            <a:r>
              <a:rPr lang="ko-KR" altLang="en-US" sz="1400" dirty="0"/>
              <a:t>의 확률 값을 기준으로 </a:t>
            </a:r>
            <a:r>
              <a:rPr lang="en-US" altLang="ko-KR" sz="1400" dirty="0"/>
              <a:t>Sorting </a:t>
            </a:r>
            <a:r>
              <a:rPr lang="ko-KR" altLang="en-US" sz="1400" dirty="0"/>
              <a:t>하여 </a:t>
            </a:r>
            <a:r>
              <a:rPr lang="en-US" altLang="ko-KR" sz="1400" dirty="0"/>
              <a:t>Precision</a:t>
            </a:r>
            <a:r>
              <a:rPr lang="ko-KR" altLang="en-US" sz="1400" dirty="0"/>
              <a:t>의 평균을 낸다</a:t>
            </a:r>
            <a:r>
              <a:rPr lang="en-US" altLang="ko-KR" sz="1400" dirty="0"/>
              <a:t>. </a:t>
            </a:r>
          </a:p>
          <a:p>
            <a:pPr marL="0" indent="0">
              <a:lnSpc>
                <a:spcPct val="130000"/>
              </a:lnSpc>
              <a:buNone/>
            </a:pPr>
            <a:r>
              <a:rPr lang="ko-KR" altLang="en-US" sz="1400" dirty="0"/>
              <a:t>즉 </a:t>
            </a:r>
            <a:r>
              <a:rPr lang="en-US" altLang="ko-KR" sz="1400" dirty="0"/>
              <a:t>,</a:t>
            </a:r>
            <a:r>
              <a:rPr lang="ko-KR" altLang="en-US" sz="1400" dirty="0"/>
              <a:t>특정 평가 데이터가 높은 확률 값으로 오 분류 될 경우 하위 예측 값들의 개별 </a:t>
            </a:r>
            <a:r>
              <a:rPr lang="en-US" altLang="ko-KR" sz="1400" dirty="0"/>
              <a:t>Precision</a:t>
            </a:r>
            <a:r>
              <a:rPr lang="ko-KR" altLang="en-US" sz="1400" dirty="0"/>
              <a:t>이 </a:t>
            </a:r>
            <a:r>
              <a:rPr lang="ko-KR" altLang="en-US" sz="1400" dirty="0" err="1"/>
              <a:t>패널티를</a:t>
            </a:r>
            <a:r>
              <a:rPr lang="ko-KR" altLang="en-US" sz="1400" dirty="0"/>
              <a:t> 받게 되어 전체 </a:t>
            </a:r>
            <a:r>
              <a:rPr lang="en-US" altLang="ko-KR" sz="1400" dirty="0"/>
              <a:t>GAP</a:t>
            </a:r>
            <a:r>
              <a:rPr lang="ko-KR" altLang="en-US" sz="1400" dirty="0"/>
              <a:t>가 낮아지게 된다</a:t>
            </a:r>
            <a:r>
              <a:rPr lang="en-US" altLang="ko-KR" sz="1400" dirty="0"/>
              <a:t>. </a:t>
            </a:r>
          </a:p>
          <a:p>
            <a:pPr marL="0" indent="0">
              <a:lnSpc>
                <a:spcPct val="130000"/>
              </a:lnSpc>
              <a:buNone/>
            </a:pPr>
            <a:r>
              <a:rPr lang="ko-KR" altLang="en-US" sz="1400" dirty="0"/>
              <a:t>이러한 점에서 </a:t>
            </a:r>
            <a:r>
              <a:rPr lang="en-US" altLang="ko-KR" sz="1400" dirty="0"/>
              <a:t>Soft Voting</a:t>
            </a:r>
            <a:r>
              <a:rPr lang="ko-KR" altLang="en-US" sz="1400" dirty="0"/>
              <a:t>은 특정 이미지에 대해 </a:t>
            </a:r>
            <a:r>
              <a:rPr lang="ko-KR" altLang="en-US" sz="1400" dirty="0" err="1"/>
              <a:t>과적합되어</a:t>
            </a:r>
            <a:r>
              <a:rPr lang="ko-KR" altLang="en-US" sz="1400" dirty="0"/>
              <a:t> </a:t>
            </a:r>
            <a:r>
              <a:rPr lang="ko-KR" altLang="en-US" sz="1400" dirty="0">
                <a:solidFill>
                  <a:srgbClr val="ED7D3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높은 확률 값으로 오 분류하는 분류기의 확률 값을 완화</a:t>
            </a:r>
            <a:r>
              <a:rPr lang="ko-KR" altLang="en-US" sz="1400" dirty="0"/>
              <a:t>할 수 있다</a:t>
            </a:r>
            <a:r>
              <a:rPr lang="en-US" altLang="ko-KR" sz="1400" dirty="0"/>
              <a:t>.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1717" y="1916113"/>
            <a:ext cx="5060496" cy="3189834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D568D423-A5A5-4CFC-9065-F4ACC4776420}"/>
              </a:ext>
            </a:extLst>
          </p:cNvPr>
          <p:cNvGrpSpPr/>
          <p:nvPr/>
        </p:nvGrpSpPr>
        <p:grpSpPr>
          <a:xfrm>
            <a:off x="6255997" y="5105947"/>
            <a:ext cx="5097009" cy="893661"/>
            <a:chOff x="2661660" y="2373121"/>
            <a:chExt cx="1740658" cy="187909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7C38C5F4-FAF2-4388-96B5-E88989BFCAF1}"/>
                </a:ext>
              </a:extLst>
            </p:cNvPr>
            <p:cNvSpPr/>
            <p:nvPr/>
          </p:nvSpPr>
          <p:spPr>
            <a:xfrm>
              <a:off x="2670930" y="2373121"/>
              <a:ext cx="1731388" cy="77439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최종 </a:t>
              </a:r>
              <a:r>
                <a:rPr lang="en-US" altLang="ko-KR" sz="14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Leader Board </a:t>
              </a:r>
              <a:r>
                <a:rPr lang="ko-KR" altLang="en-US" sz="14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기준 </a:t>
              </a:r>
              <a:r>
                <a:rPr lang="en-US" altLang="ko-KR" sz="14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GAP</a:t>
              </a:r>
              <a:endPara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6FC48DFE-6318-4C2C-9658-D9CD8EFFD0C1}"/>
                </a:ext>
              </a:extLst>
            </p:cNvPr>
            <p:cNvSpPr/>
            <p:nvPr/>
          </p:nvSpPr>
          <p:spPr>
            <a:xfrm>
              <a:off x="2661660" y="3147512"/>
              <a:ext cx="1740658" cy="11047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144000" rIns="72000"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ko-KR" sz="1400" b="1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99.143%</a:t>
              </a:r>
              <a:endParaRPr lang="ko-KR" altLang="en-US" sz="14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87C724B6-75CE-485A-846A-E79E0AC4C3AE}"/>
              </a:ext>
            </a:extLst>
          </p:cNvPr>
          <p:cNvSpPr txBox="1">
            <a:spLocks/>
          </p:cNvSpPr>
          <p:nvPr/>
        </p:nvSpPr>
        <p:spPr>
          <a:xfrm>
            <a:off x="839788" y="1268414"/>
            <a:ext cx="10514012" cy="647699"/>
          </a:xfrm>
          <a:prstGeom prst="rect">
            <a:avLst/>
          </a:prstGeom>
          <a:noFill/>
          <a:effectLst/>
        </p:spPr>
        <p:txBody>
          <a:bodyPr lIns="216000" tIns="216000" rIns="216000" bIns="216000"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앙상블 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Soft Voting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487402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66DE9EE-3A12-4E5E-93BC-C9B6618ED6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107176"/>
            <a:ext cx="10515600" cy="4878759"/>
          </a:xfrm>
          <a:prstGeom prst="rect">
            <a:avLst/>
          </a:prstGeom>
          <a:noFill/>
          <a:effectLst/>
        </p:spPr>
        <p:txBody>
          <a:bodyPr/>
          <a:lstStyle/>
          <a:p>
            <a:pPr marL="0" indent="0">
              <a:buNone/>
            </a:pP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indent="0">
              <a:buNone/>
            </a:pPr>
            <a:endParaRPr lang="ko-KR" altLang="en-US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DADE5B4-26AF-4E7A-BB59-6C055A459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추후 활용 방안 및 제언</a:t>
            </a:r>
          </a:p>
        </p:txBody>
      </p:sp>
      <p:sp>
        <p:nvSpPr>
          <p:cNvPr id="3" name="내용 개체 틀 3">
            <a:extLst>
              <a:ext uri="{FF2B5EF4-FFF2-40B4-BE49-F238E27FC236}">
                <a16:creationId xmlns:a16="http://schemas.microsoft.com/office/drawing/2014/main" id="{C8227166-2C70-4CCB-91E2-2D55CEB5DAF5}"/>
              </a:ext>
            </a:extLst>
          </p:cNvPr>
          <p:cNvSpPr txBox="1">
            <a:spLocks/>
          </p:cNvSpPr>
          <p:nvPr/>
        </p:nvSpPr>
        <p:spPr>
          <a:xfrm>
            <a:off x="830716" y="1916113"/>
            <a:ext cx="5097010" cy="408425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15000"/>
              </a:prstClr>
            </a:outerShdw>
          </a:effectLst>
        </p:spPr>
        <p:txBody>
          <a:bodyPr lIns="180000" tIns="180000" rIns="180000" bIns="180000"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sz="1600" dirty="0"/>
              <a:t>랜드마크 분류 모델 기반의 서비스 제안</a:t>
            </a:r>
            <a:endParaRPr lang="en-US" altLang="ko-KR" sz="1600" dirty="0"/>
          </a:p>
          <a:p>
            <a:pPr marL="0" indent="0">
              <a:lnSpc>
                <a:spcPct val="150000"/>
              </a:lnSpc>
              <a:buNone/>
            </a:pPr>
            <a:endParaRPr lang="en-US" altLang="ko-KR" sz="1600" dirty="0"/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1600" dirty="0"/>
              <a:t>기대효과</a:t>
            </a:r>
            <a:endParaRPr lang="en-US" altLang="ko-KR" sz="1600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1600" dirty="0"/>
              <a:t>SNS</a:t>
            </a:r>
            <a:r>
              <a:rPr lang="ko-KR" altLang="en-US" sz="1600" dirty="0"/>
              <a:t>속 사진을 보고 해당 장소를 찾는 국내외</a:t>
            </a:r>
            <a:br>
              <a:rPr lang="en-US" altLang="ko-KR" sz="1600" dirty="0"/>
            </a:br>
            <a:r>
              <a:rPr lang="ko-KR" altLang="en-US" sz="1600" dirty="0"/>
              <a:t>잠재 관광객 유도</a:t>
            </a:r>
            <a:endParaRPr lang="en-US" altLang="ko-KR" sz="1600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1600" dirty="0"/>
              <a:t>SNS </a:t>
            </a:r>
            <a:r>
              <a:rPr lang="ko-KR" altLang="en-US" sz="1600" dirty="0"/>
              <a:t>업로드시 장소 자동 태그</a:t>
            </a:r>
            <a:endParaRPr lang="en-US" altLang="ko-KR" sz="1600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600" dirty="0">
                <a:hlinkClick r:id="rId2"/>
              </a:rPr>
              <a:t>Searching Service Link</a:t>
            </a:r>
            <a:r>
              <a:rPr lang="ko-KR" altLang="en-US" sz="1600" dirty="0">
                <a:hlinkClick r:id="rId2"/>
              </a:rPr>
              <a:t>  </a:t>
            </a:r>
            <a:endParaRPr lang="en-US" altLang="ko-KR" sz="16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5388" y="1916113"/>
            <a:ext cx="4514532" cy="406982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55B2A0A1-1084-4260-BB1E-D165419E50B2}"/>
              </a:ext>
            </a:extLst>
          </p:cNvPr>
          <p:cNvSpPr txBox="1">
            <a:spLocks/>
          </p:cNvSpPr>
          <p:nvPr/>
        </p:nvSpPr>
        <p:spPr>
          <a:xfrm>
            <a:off x="839788" y="1268414"/>
            <a:ext cx="10514012" cy="647699"/>
          </a:xfrm>
          <a:prstGeom prst="rect">
            <a:avLst/>
          </a:prstGeom>
          <a:noFill/>
          <a:effectLst/>
        </p:spPr>
        <p:txBody>
          <a:bodyPr lIns="216000" tIns="216000" rIns="216000" bIns="216000"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Flask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활용한 랜드마크 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Searching Service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25996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물, 실외, 보트, 건물이(가) 표시된 사진&#10;&#10;자동 생성된 설명">
            <a:extLst>
              <a:ext uri="{FF2B5EF4-FFF2-40B4-BE49-F238E27FC236}">
                <a16:creationId xmlns:a16="http://schemas.microsoft.com/office/drawing/2014/main" id="{738C7D21-F344-4448-9A86-8A138B0E83A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7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339383A3-93E2-47EE-B021-1117972623F2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>
              <a:alpha val="9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9C04FB-0ACA-478C-A657-65D7DBFF02BD}"/>
              </a:ext>
            </a:extLst>
          </p:cNvPr>
          <p:cNvSpPr txBox="1"/>
          <p:nvPr/>
        </p:nvSpPr>
        <p:spPr>
          <a:xfrm>
            <a:off x="6740434" y="932491"/>
            <a:ext cx="5704906" cy="5424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30000"/>
              </a:lnSpc>
              <a:buAutoNum type="arabicPeriod"/>
            </a:pPr>
            <a:r>
              <a:rPr lang="ko-KR" altLang="en-US" sz="2000" dirty="0">
                <a:solidFill>
                  <a:srgbClr val="00406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개요</a:t>
            </a:r>
            <a:endParaRPr lang="en-US" altLang="ko-KR" sz="2000" dirty="0">
              <a:solidFill>
                <a:srgbClr val="00406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목적</a:t>
            </a:r>
            <a:endParaRPr lang="en-US" altLang="ko-KR" sz="1600" dirty="0">
              <a:solidFill>
                <a:sysClr val="windowText" lastClr="00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평가 산식</a:t>
            </a:r>
            <a:endParaRPr lang="en-US" altLang="ko-KR" sz="1600" dirty="0">
              <a:solidFill>
                <a:sysClr val="windowText" lastClr="00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1">
              <a:lnSpc>
                <a:spcPct val="130000"/>
              </a:lnSpc>
            </a:pPr>
            <a:endParaRPr lang="en-US" altLang="ko-KR" sz="2000" dirty="0">
              <a:solidFill>
                <a:sysClr val="windowText" lastClr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57200" indent="-457200">
              <a:lnSpc>
                <a:spcPct val="130000"/>
              </a:lnSpc>
              <a:buFont typeface="+mj-lt"/>
              <a:buAutoNum type="arabicPeriod"/>
            </a:pPr>
            <a:r>
              <a:rPr lang="ko-KR" altLang="en-US" sz="2000" dirty="0">
                <a:solidFill>
                  <a:srgbClr val="00406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모델링</a:t>
            </a:r>
            <a:endParaRPr lang="en-US" altLang="ko-KR" sz="1600" dirty="0">
              <a:solidFill>
                <a:srgbClr val="00406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Data</a:t>
            </a:r>
            <a:r>
              <a:rPr lang="ko-KR" altLang="en-US" sz="1600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600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EDA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Data Preprocessing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Modeling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Ensemble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ysClr val="windowText" lastClr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57200" indent="-457200">
              <a:lnSpc>
                <a:spcPct val="130000"/>
              </a:lnSpc>
              <a:buAutoNum type="arabicPeriod" startAt="3"/>
            </a:pPr>
            <a:r>
              <a:rPr lang="ko-KR" altLang="en-US" sz="2000" dirty="0">
                <a:solidFill>
                  <a:srgbClr val="00406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추후 활용 방안 및 제언 </a:t>
            </a:r>
            <a:endParaRPr lang="en-US" altLang="ko-KR" sz="2000" dirty="0">
              <a:solidFill>
                <a:srgbClr val="00406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Flask</a:t>
            </a:r>
            <a:r>
              <a:rPr lang="ko-KR" altLang="en-US" sz="1600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를 활용한 랜드마크 </a:t>
            </a:r>
            <a:r>
              <a:rPr lang="en-US" altLang="ko-KR" sz="1600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Searching Service</a:t>
            </a: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제언</a:t>
            </a:r>
            <a:r>
              <a:rPr lang="en-US" altLang="ko-KR" sz="1600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1600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랜드마크 분류 경진대회 모델의 한계</a:t>
            </a:r>
            <a:endParaRPr lang="en-US" altLang="ko-KR" sz="1600" dirty="0">
              <a:solidFill>
                <a:sysClr val="windowText" lastClr="00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1">
              <a:lnSpc>
                <a:spcPct val="130000"/>
              </a:lnSpc>
            </a:pPr>
            <a:endParaRPr lang="en-US" altLang="ko-KR" sz="2000" dirty="0">
              <a:solidFill>
                <a:sysClr val="windowText" lastClr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57200" indent="-457200">
              <a:lnSpc>
                <a:spcPct val="130000"/>
              </a:lnSpc>
              <a:buAutoNum type="arabicPeriod" startAt="3"/>
            </a:pPr>
            <a:r>
              <a:rPr lang="ko-KR" altLang="en-US" sz="2000" dirty="0">
                <a:solidFill>
                  <a:srgbClr val="00406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결언</a:t>
            </a:r>
            <a:endParaRPr lang="en-US" altLang="ko-KR" sz="2000" dirty="0">
              <a:solidFill>
                <a:srgbClr val="00406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44EAFF3-4D45-4911-8E49-1215DC688BA0}"/>
              </a:ext>
            </a:extLst>
          </p:cNvPr>
          <p:cNvSpPr/>
          <p:nvPr/>
        </p:nvSpPr>
        <p:spPr>
          <a:xfrm>
            <a:off x="-9833" y="0"/>
            <a:ext cx="6105833" cy="6858000"/>
          </a:xfrm>
          <a:prstGeom prst="rect">
            <a:avLst/>
          </a:prstGeom>
          <a:solidFill>
            <a:schemeClr val="tx2">
              <a:lumMod val="50000"/>
              <a:alpha val="8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279D14-F729-4E3D-8071-B448F0A50107}"/>
              </a:ext>
            </a:extLst>
          </p:cNvPr>
          <p:cNvSpPr txBox="1"/>
          <p:nvPr/>
        </p:nvSpPr>
        <p:spPr>
          <a:xfrm>
            <a:off x="2380607" y="3105834"/>
            <a:ext cx="17258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dirty="0">
                <a:solidFill>
                  <a:schemeClr val="accent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목차</a:t>
            </a:r>
          </a:p>
        </p:txBody>
      </p:sp>
    </p:spTree>
    <p:extLst>
      <p:ext uri="{BB962C8B-B14F-4D97-AF65-F5344CB8AC3E}">
        <p14:creationId xmlns:p14="http://schemas.microsoft.com/office/powerpoint/2010/main" val="28906500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ADE5B4-26AF-4E7A-BB59-6C055A459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추후 활용 방안 및 제언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06958A38-8BD7-4927-96A8-F0732DF9E523}"/>
              </a:ext>
            </a:extLst>
          </p:cNvPr>
          <p:cNvSpPr txBox="1">
            <a:spLocks/>
          </p:cNvSpPr>
          <p:nvPr/>
        </p:nvSpPr>
        <p:spPr>
          <a:xfrm>
            <a:off x="839788" y="1268414"/>
            <a:ext cx="10514012" cy="647699"/>
          </a:xfrm>
          <a:prstGeom prst="rect">
            <a:avLst/>
          </a:prstGeom>
          <a:noFill/>
          <a:effectLst/>
        </p:spPr>
        <p:txBody>
          <a:bodyPr lIns="216000" tIns="216000" rIns="216000" bIns="216000"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제언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랜드마크 분류 경진대회 모델의 한계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163AF3C-7052-41F0-80C4-67CB1D5B4F59}"/>
              </a:ext>
            </a:extLst>
          </p:cNvPr>
          <p:cNvGrpSpPr/>
          <p:nvPr/>
        </p:nvGrpSpPr>
        <p:grpSpPr>
          <a:xfrm>
            <a:off x="6758467" y="1916113"/>
            <a:ext cx="4085599" cy="2681437"/>
            <a:chOff x="6275388" y="1210970"/>
            <a:chExt cx="5096568" cy="334494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75388" y="1944713"/>
              <a:ext cx="5089638" cy="2611206"/>
            </a:xfrm>
            <a:prstGeom prst="rect">
              <a:avLst/>
            </a:prstGeom>
          </p:spPr>
        </p:pic>
        <p:sp>
          <p:nvSpPr>
            <p:cNvPr id="7" name="내용 개체 틀 2">
              <a:extLst>
                <a:ext uri="{FF2B5EF4-FFF2-40B4-BE49-F238E27FC236}">
                  <a16:creationId xmlns:a16="http://schemas.microsoft.com/office/drawing/2014/main" id="{2BDABEAD-3A56-457B-BB49-AFA92E624147}"/>
                </a:ext>
              </a:extLst>
            </p:cNvPr>
            <p:cNvSpPr txBox="1">
              <a:spLocks/>
            </p:cNvSpPr>
            <p:nvPr/>
          </p:nvSpPr>
          <p:spPr>
            <a:xfrm>
              <a:off x="6275389" y="1210970"/>
              <a:ext cx="5096567" cy="733743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effectLst/>
          </p:spPr>
          <p:txBody>
            <a:bodyPr lIns="216000" tIns="216000" rIns="216000" bIns="216000"/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ko-KR" sz="1400" dirty="0" err="1">
                  <a:solidFill>
                    <a:schemeClr val="bg1">
                      <a:lumMod val="9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Trainig</a:t>
              </a:r>
              <a:r>
                <a:rPr lang="en-US" altLang="ko-KR" sz="1400" dirty="0">
                  <a:solidFill>
                    <a:schemeClr val="bg1">
                      <a:lumMod val="9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data : </a:t>
              </a:r>
              <a:r>
                <a:rPr lang="ko-KR" altLang="en-US" sz="1400" dirty="0" err="1">
                  <a:solidFill>
                    <a:schemeClr val="bg1">
                      <a:lumMod val="9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서울숲</a:t>
              </a:r>
              <a:endParaRPr lang="en-US" altLang="ko-KR" sz="14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075E9930-5BB2-4777-BFF9-6A59E68DE64C}"/>
              </a:ext>
            </a:extLst>
          </p:cNvPr>
          <p:cNvGrpSpPr/>
          <p:nvPr/>
        </p:nvGrpSpPr>
        <p:grpSpPr>
          <a:xfrm>
            <a:off x="1528311" y="1913824"/>
            <a:ext cx="3915552" cy="2683726"/>
            <a:chOff x="1528311" y="1913824"/>
            <a:chExt cx="3915552" cy="268372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321801C6-01AF-4621-88E4-E04187A986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39859"/>
            <a:stretch/>
          </p:blipFill>
          <p:spPr>
            <a:xfrm>
              <a:off x="1528311" y="2504309"/>
              <a:ext cx="3915552" cy="2093241"/>
            </a:xfrm>
            <a:prstGeom prst="rect">
              <a:avLst/>
            </a:prstGeom>
            <a:effectLst/>
          </p:spPr>
        </p:pic>
        <p:sp>
          <p:nvSpPr>
            <p:cNvPr id="15" name="내용 개체 틀 2">
              <a:extLst>
                <a:ext uri="{FF2B5EF4-FFF2-40B4-BE49-F238E27FC236}">
                  <a16:creationId xmlns:a16="http://schemas.microsoft.com/office/drawing/2014/main" id="{3DF4FC4F-42B1-454F-85E4-FED2A9B749A2}"/>
                </a:ext>
              </a:extLst>
            </p:cNvPr>
            <p:cNvSpPr txBox="1">
              <a:spLocks/>
            </p:cNvSpPr>
            <p:nvPr/>
          </p:nvSpPr>
          <p:spPr>
            <a:xfrm>
              <a:off x="1528311" y="1913824"/>
              <a:ext cx="3915552" cy="590485"/>
            </a:xfrm>
            <a:prstGeom prst="rect">
              <a:avLst/>
            </a:prstGeom>
            <a:solidFill>
              <a:schemeClr val="accent2"/>
            </a:solidFill>
            <a:effectLst/>
          </p:spPr>
          <p:txBody>
            <a:bodyPr lIns="216000" tIns="216000" rIns="216000" bIns="216000"/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ko-KR" sz="1400" dirty="0">
                  <a:solidFill>
                    <a:schemeClr val="bg1">
                      <a:lumMod val="9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Input</a:t>
              </a:r>
              <a:r>
                <a:rPr lang="ko-KR" altLang="en-US" sz="1400" dirty="0">
                  <a:solidFill>
                    <a:schemeClr val="bg1">
                      <a:lumMod val="9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r>
                <a:rPr lang="en-US" altLang="ko-KR" sz="1400" dirty="0">
                  <a:solidFill>
                    <a:schemeClr val="bg1">
                      <a:lumMod val="9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image</a:t>
              </a:r>
              <a:r>
                <a:rPr lang="ko-KR" altLang="en-US" sz="1400" dirty="0">
                  <a:solidFill>
                    <a:schemeClr val="bg1">
                      <a:lumMod val="9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r>
                <a:rPr lang="en-US" altLang="ko-KR" sz="1400" dirty="0">
                  <a:solidFill>
                    <a:schemeClr val="bg1">
                      <a:lumMod val="9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:</a:t>
              </a:r>
              <a:r>
                <a:rPr lang="ko-KR" altLang="en-US" sz="1400" dirty="0">
                  <a:solidFill>
                    <a:schemeClr val="bg1">
                      <a:lumMod val="9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r>
                <a:rPr lang="ko-KR" altLang="en-US" sz="1400" dirty="0" err="1">
                  <a:solidFill>
                    <a:schemeClr val="bg1">
                      <a:lumMod val="9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서울숲</a:t>
              </a:r>
              <a:endParaRPr lang="en-US" altLang="ko-KR" sz="14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251689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ADE5B4-26AF-4E7A-BB59-6C055A459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추후 활용 방안 및 제언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06958A38-8BD7-4927-96A8-F0732DF9E523}"/>
              </a:ext>
            </a:extLst>
          </p:cNvPr>
          <p:cNvSpPr txBox="1">
            <a:spLocks/>
          </p:cNvSpPr>
          <p:nvPr/>
        </p:nvSpPr>
        <p:spPr>
          <a:xfrm>
            <a:off x="839788" y="1268414"/>
            <a:ext cx="10514012" cy="647699"/>
          </a:xfrm>
          <a:prstGeom prst="rect">
            <a:avLst/>
          </a:prstGeom>
          <a:noFill/>
          <a:effectLst/>
        </p:spPr>
        <p:txBody>
          <a:bodyPr lIns="216000" tIns="216000" rIns="216000" bIns="216000"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제언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랜드마크 분류 경진대회 모델의 한계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2CB850B3-D0E7-4EDE-A9C3-53D6CE8DD4CF}"/>
              </a:ext>
            </a:extLst>
          </p:cNvPr>
          <p:cNvGrpSpPr/>
          <p:nvPr/>
        </p:nvGrpSpPr>
        <p:grpSpPr>
          <a:xfrm>
            <a:off x="1528311" y="1913824"/>
            <a:ext cx="3915552" cy="4071051"/>
            <a:chOff x="1528311" y="1937711"/>
            <a:chExt cx="3915552" cy="407105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5308FB78-61DA-4758-A02C-50286D891F77}"/>
                </a:ext>
              </a:extLst>
            </p:cNvPr>
            <p:cNvGrpSpPr/>
            <p:nvPr/>
          </p:nvGrpSpPr>
          <p:grpSpPr>
            <a:xfrm>
              <a:off x="1528311" y="2528196"/>
              <a:ext cx="3915552" cy="3480566"/>
              <a:chOff x="838200" y="2258326"/>
              <a:chExt cx="4146856" cy="3686175"/>
            </a:xfrm>
            <a:effectLst/>
          </p:grpSpPr>
          <p:pic>
            <p:nvPicPr>
              <p:cNvPr id="8" name="그림 7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38200" y="2258326"/>
                <a:ext cx="4146856" cy="3686175"/>
              </a:xfrm>
              <a:prstGeom prst="rect">
                <a:avLst/>
              </a:prstGeom>
              <a:effectLst/>
            </p:spPr>
          </p:pic>
          <p:cxnSp>
            <p:nvCxnSpPr>
              <p:cNvPr id="9" name="직선 연결선 8"/>
              <p:cNvCxnSpPr/>
              <p:nvPr/>
            </p:nvCxnSpPr>
            <p:spPr>
              <a:xfrm>
                <a:off x="1005820" y="5098386"/>
                <a:ext cx="3836710" cy="0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4562153" y="4517954"/>
                <a:ext cx="351639" cy="6193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200" b="1" dirty="0">
                    <a:solidFill>
                      <a:srgbClr val="ED7D31"/>
                    </a:solidFill>
                  </a:rPr>
                  <a:t>?</a:t>
                </a:r>
                <a:endParaRPr lang="ko-KR" altLang="en-US" sz="2400" b="1" dirty="0">
                  <a:solidFill>
                    <a:srgbClr val="ED7D31"/>
                  </a:solidFill>
                </a:endParaRPr>
              </a:p>
            </p:txBody>
          </p:sp>
        </p:grpSp>
        <p:sp>
          <p:nvSpPr>
            <p:cNvPr id="6" name="내용 개체 틀 2">
              <a:extLst>
                <a:ext uri="{FF2B5EF4-FFF2-40B4-BE49-F238E27FC236}">
                  <a16:creationId xmlns:a16="http://schemas.microsoft.com/office/drawing/2014/main" id="{FE222DF5-FFDB-4AB5-AE5C-06BCDF5A2970}"/>
                </a:ext>
              </a:extLst>
            </p:cNvPr>
            <p:cNvSpPr txBox="1">
              <a:spLocks/>
            </p:cNvSpPr>
            <p:nvPr/>
          </p:nvSpPr>
          <p:spPr>
            <a:xfrm>
              <a:off x="1528311" y="1937711"/>
              <a:ext cx="3915552" cy="590485"/>
            </a:xfrm>
            <a:prstGeom prst="rect">
              <a:avLst/>
            </a:prstGeom>
            <a:solidFill>
              <a:schemeClr val="accent2"/>
            </a:solidFill>
            <a:effectLst/>
          </p:spPr>
          <p:txBody>
            <a:bodyPr lIns="216000" tIns="216000" rIns="216000" bIns="216000"/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ko-KR" sz="1400" dirty="0">
                  <a:solidFill>
                    <a:schemeClr val="bg1">
                      <a:lumMod val="9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Input</a:t>
              </a:r>
              <a:r>
                <a:rPr lang="ko-KR" altLang="en-US" sz="1400" dirty="0">
                  <a:solidFill>
                    <a:schemeClr val="bg1">
                      <a:lumMod val="9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r>
                <a:rPr lang="en-US" altLang="ko-KR" sz="1400" dirty="0">
                  <a:solidFill>
                    <a:schemeClr val="bg1">
                      <a:lumMod val="9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image</a:t>
              </a:r>
              <a:r>
                <a:rPr lang="ko-KR" altLang="en-US" sz="1400" dirty="0">
                  <a:solidFill>
                    <a:schemeClr val="bg1">
                      <a:lumMod val="9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r>
                <a:rPr lang="en-US" altLang="ko-KR" sz="1400" dirty="0">
                  <a:solidFill>
                    <a:schemeClr val="bg1">
                      <a:lumMod val="9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:</a:t>
              </a:r>
              <a:r>
                <a:rPr lang="ko-KR" altLang="en-US" sz="1400" dirty="0">
                  <a:solidFill>
                    <a:schemeClr val="bg1">
                      <a:lumMod val="9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r>
                <a:rPr lang="ko-KR" altLang="en-US" sz="1400" dirty="0" err="1">
                  <a:solidFill>
                    <a:schemeClr val="bg1">
                      <a:lumMod val="9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서울숲</a:t>
              </a:r>
              <a:endParaRPr lang="en-US" altLang="ko-KR" sz="14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6F76107C-394A-4019-AB36-5E94CE9833DD}"/>
              </a:ext>
            </a:extLst>
          </p:cNvPr>
          <p:cNvGrpSpPr/>
          <p:nvPr/>
        </p:nvGrpSpPr>
        <p:grpSpPr>
          <a:xfrm>
            <a:off x="6748139" y="1916114"/>
            <a:ext cx="4071038" cy="2883220"/>
            <a:chOff x="6971876" y="1916113"/>
            <a:chExt cx="4080045" cy="288322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7" name="내용 개체 틀 2">
              <a:extLst>
                <a:ext uri="{FF2B5EF4-FFF2-40B4-BE49-F238E27FC236}">
                  <a16:creationId xmlns:a16="http://schemas.microsoft.com/office/drawing/2014/main" id="{2BDABEAD-3A56-457B-BB49-AFA92E624147}"/>
                </a:ext>
              </a:extLst>
            </p:cNvPr>
            <p:cNvSpPr txBox="1">
              <a:spLocks/>
            </p:cNvSpPr>
            <p:nvPr/>
          </p:nvSpPr>
          <p:spPr>
            <a:xfrm>
              <a:off x="6971876" y="1916113"/>
              <a:ext cx="4080045" cy="588196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effectLst/>
          </p:spPr>
          <p:txBody>
            <a:bodyPr lIns="216000" tIns="216000" rIns="216000" bIns="216000"/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ko-KR" sz="1400" dirty="0">
                  <a:solidFill>
                    <a:schemeClr val="bg1">
                      <a:lumMod val="9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prediction: </a:t>
              </a:r>
              <a:r>
                <a:rPr lang="ko-KR" altLang="en-US" sz="1400" dirty="0">
                  <a:solidFill>
                    <a:schemeClr val="bg1">
                      <a:lumMod val="9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한양공원표석</a:t>
              </a:r>
              <a:endParaRPr lang="en-US" altLang="ko-KR" sz="14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6676F32B-B52D-408A-B469-9B11F5D927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71876" y="2504308"/>
              <a:ext cx="4080045" cy="22950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102920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ADE5B4-26AF-4E7A-BB59-6C055A459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추후 활용 방안 및 제언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06958A38-8BD7-4927-96A8-F0732DF9E523}"/>
              </a:ext>
            </a:extLst>
          </p:cNvPr>
          <p:cNvSpPr txBox="1">
            <a:spLocks/>
          </p:cNvSpPr>
          <p:nvPr/>
        </p:nvSpPr>
        <p:spPr>
          <a:xfrm>
            <a:off x="839788" y="1268414"/>
            <a:ext cx="10514012" cy="647699"/>
          </a:xfrm>
          <a:prstGeom prst="rect">
            <a:avLst/>
          </a:prstGeom>
          <a:noFill/>
          <a:effectLst/>
        </p:spPr>
        <p:txBody>
          <a:bodyPr lIns="216000" tIns="216000" rIns="216000" bIns="216000"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제언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랜드마크 분류 경진대회 모델의 한계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452BFB23-1616-418F-B368-4CC03B714EDA}"/>
              </a:ext>
            </a:extLst>
          </p:cNvPr>
          <p:cNvGrpSpPr/>
          <p:nvPr/>
        </p:nvGrpSpPr>
        <p:grpSpPr>
          <a:xfrm>
            <a:off x="1524000" y="1916113"/>
            <a:ext cx="3992936" cy="4068761"/>
            <a:chOff x="1524000" y="1916113"/>
            <a:chExt cx="3992936" cy="406876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35225" y="2506597"/>
              <a:ext cx="3981711" cy="3478277"/>
            </a:xfrm>
            <a:prstGeom prst="rect">
              <a:avLst/>
            </a:prstGeom>
          </p:spPr>
        </p:pic>
        <p:sp>
          <p:nvSpPr>
            <p:cNvPr id="3" name="내용 개체 틀 2">
              <a:extLst>
                <a:ext uri="{FF2B5EF4-FFF2-40B4-BE49-F238E27FC236}">
                  <a16:creationId xmlns:a16="http://schemas.microsoft.com/office/drawing/2014/main" id="{FBC0F4DD-453B-4A6B-B1EF-6B074482772A}"/>
                </a:ext>
              </a:extLst>
            </p:cNvPr>
            <p:cNvSpPr txBox="1">
              <a:spLocks/>
            </p:cNvSpPr>
            <p:nvPr/>
          </p:nvSpPr>
          <p:spPr>
            <a:xfrm>
              <a:off x="1524000" y="1916113"/>
              <a:ext cx="3986662" cy="596610"/>
            </a:xfrm>
            <a:prstGeom prst="rect">
              <a:avLst/>
            </a:prstGeom>
            <a:solidFill>
              <a:schemeClr val="accent2"/>
            </a:solidFill>
            <a:effectLst/>
          </p:spPr>
          <p:txBody>
            <a:bodyPr lIns="216000" tIns="216000" rIns="216000" bIns="216000"/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ko-KR" sz="1400" dirty="0">
                  <a:solidFill>
                    <a:schemeClr val="bg1">
                      <a:lumMod val="9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Input</a:t>
              </a:r>
              <a:r>
                <a:rPr lang="ko-KR" altLang="en-US" sz="1400" dirty="0">
                  <a:solidFill>
                    <a:schemeClr val="bg1">
                      <a:lumMod val="9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r>
                <a:rPr lang="en-US" altLang="ko-KR" sz="1400" dirty="0">
                  <a:solidFill>
                    <a:schemeClr val="bg1">
                      <a:lumMod val="9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image</a:t>
              </a:r>
              <a:r>
                <a:rPr lang="ko-KR" altLang="en-US" sz="1400" dirty="0">
                  <a:solidFill>
                    <a:schemeClr val="bg1">
                      <a:lumMod val="9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r>
                <a:rPr lang="en-US" altLang="ko-KR" sz="1400" dirty="0">
                  <a:solidFill>
                    <a:schemeClr val="bg1">
                      <a:lumMod val="9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: </a:t>
              </a:r>
              <a:r>
                <a:rPr lang="ko-KR" altLang="en-US" sz="1400" dirty="0">
                  <a:solidFill>
                    <a:schemeClr val="bg1">
                      <a:lumMod val="9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관악구청</a:t>
              </a:r>
              <a:endParaRPr lang="en-US" altLang="ko-KR" sz="14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D67E060E-80AD-462F-B9A1-F9CC20F5A84B}"/>
              </a:ext>
            </a:extLst>
          </p:cNvPr>
          <p:cNvGrpSpPr/>
          <p:nvPr/>
        </p:nvGrpSpPr>
        <p:grpSpPr>
          <a:xfrm>
            <a:off x="7165887" y="1916113"/>
            <a:ext cx="3058393" cy="2258595"/>
            <a:chOff x="6275388" y="1916113"/>
            <a:chExt cx="3058393" cy="225859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75388" y="2454362"/>
              <a:ext cx="3058393" cy="1720346"/>
            </a:xfrm>
            <a:prstGeom prst="rect">
              <a:avLst/>
            </a:prstGeom>
          </p:spPr>
        </p:pic>
        <p:sp>
          <p:nvSpPr>
            <p:cNvPr id="4" name="내용 개체 틀 2">
              <a:extLst>
                <a:ext uri="{FF2B5EF4-FFF2-40B4-BE49-F238E27FC236}">
                  <a16:creationId xmlns:a16="http://schemas.microsoft.com/office/drawing/2014/main" id="{E734EB3A-EE72-4E74-815C-C88E5085ABFE}"/>
                </a:ext>
              </a:extLst>
            </p:cNvPr>
            <p:cNvSpPr txBox="1">
              <a:spLocks/>
            </p:cNvSpPr>
            <p:nvPr/>
          </p:nvSpPr>
          <p:spPr>
            <a:xfrm>
              <a:off x="6275388" y="1916113"/>
              <a:ext cx="3058393" cy="538249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effectLst/>
          </p:spPr>
          <p:txBody>
            <a:bodyPr lIns="216000" tIns="216000" rIns="216000" bIns="216000"/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ko-KR" sz="1400" dirty="0">
                  <a:solidFill>
                    <a:schemeClr val="bg1">
                      <a:lumMod val="9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Training data: </a:t>
              </a:r>
              <a:r>
                <a:rPr lang="ko-KR" altLang="en-US" sz="1400" dirty="0">
                  <a:solidFill>
                    <a:schemeClr val="bg1">
                      <a:lumMod val="9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관악구청</a:t>
              </a:r>
              <a:endParaRPr lang="en-US" altLang="ko-KR" sz="14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E62B6EA9-7248-416A-98E3-B3BB13EF1EB9}"/>
              </a:ext>
            </a:extLst>
          </p:cNvPr>
          <p:cNvGrpSpPr/>
          <p:nvPr/>
        </p:nvGrpSpPr>
        <p:grpSpPr>
          <a:xfrm>
            <a:off x="8295407" y="3726280"/>
            <a:ext cx="3058393" cy="2258595"/>
            <a:chOff x="8295407" y="3726280"/>
            <a:chExt cx="3058393" cy="225859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95407" y="4264529"/>
              <a:ext cx="3058393" cy="1720346"/>
            </a:xfrm>
            <a:prstGeom prst="rect">
              <a:avLst/>
            </a:prstGeom>
          </p:spPr>
        </p:pic>
        <p:sp>
          <p:nvSpPr>
            <p:cNvPr id="11" name="내용 개체 틀 2">
              <a:extLst>
                <a:ext uri="{FF2B5EF4-FFF2-40B4-BE49-F238E27FC236}">
                  <a16:creationId xmlns:a16="http://schemas.microsoft.com/office/drawing/2014/main" id="{B62D0A69-1784-43BA-AFD7-2121C2FBD9C1}"/>
                </a:ext>
              </a:extLst>
            </p:cNvPr>
            <p:cNvSpPr txBox="1">
              <a:spLocks/>
            </p:cNvSpPr>
            <p:nvPr/>
          </p:nvSpPr>
          <p:spPr>
            <a:xfrm>
              <a:off x="8295407" y="3726280"/>
              <a:ext cx="3058393" cy="538249"/>
            </a:xfrm>
            <a:prstGeom prst="rect">
              <a:avLst/>
            </a:prstGeom>
            <a:solidFill>
              <a:schemeClr val="accent1"/>
            </a:solidFill>
            <a:effectLst/>
          </p:spPr>
          <p:txBody>
            <a:bodyPr lIns="216000" tIns="216000" rIns="216000" bIns="216000"/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ko-KR" sz="1400" dirty="0">
                  <a:solidFill>
                    <a:schemeClr val="bg1">
                      <a:lumMod val="9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prediction: </a:t>
              </a:r>
              <a:r>
                <a:rPr lang="ko-KR" altLang="en-US" sz="1400" dirty="0">
                  <a:solidFill>
                    <a:schemeClr val="bg1">
                      <a:lumMod val="9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송상현 광장</a:t>
              </a:r>
              <a:endParaRPr lang="en-US" altLang="ko-KR" sz="14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D13572FB-23DF-46CB-8F1A-A696A022907C}"/>
              </a:ext>
            </a:extLst>
          </p:cNvPr>
          <p:cNvCxnSpPr>
            <a:cxnSpLocks/>
            <a:stCxn id="13" idx="3"/>
            <a:endCxn id="14" idx="1"/>
          </p:cNvCxnSpPr>
          <p:nvPr/>
        </p:nvCxnSpPr>
        <p:spPr>
          <a:xfrm>
            <a:off x="5516936" y="4245736"/>
            <a:ext cx="2778471" cy="878966"/>
          </a:xfrm>
          <a:prstGeom prst="straightConnector1">
            <a:avLst/>
          </a:prstGeom>
          <a:ln w="57150">
            <a:solidFill>
              <a:srgbClr val="00406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같음 기호 16">
            <a:extLst>
              <a:ext uri="{FF2B5EF4-FFF2-40B4-BE49-F238E27FC236}">
                <a16:creationId xmlns:a16="http://schemas.microsoft.com/office/drawing/2014/main" id="{36CA41EA-A74D-4855-B9C8-CDCA6043C141}"/>
              </a:ext>
            </a:extLst>
          </p:cNvPr>
          <p:cNvSpPr/>
          <p:nvPr/>
        </p:nvSpPr>
        <p:spPr>
          <a:xfrm>
            <a:off x="6096000" y="2876605"/>
            <a:ext cx="776377" cy="508958"/>
          </a:xfrm>
          <a:prstGeom prst="mathEqual">
            <a:avLst>
              <a:gd name="adj1" fmla="val 23520"/>
              <a:gd name="adj2" fmla="val 32099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85EED66-B659-4085-9517-F4CA884396E9}"/>
              </a:ext>
            </a:extLst>
          </p:cNvPr>
          <p:cNvSpPr txBox="1"/>
          <p:nvPr/>
        </p:nvSpPr>
        <p:spPr>
          <a:xfrm rot="868253">
            <a:off x="5764567" y="4850215"/>
            <a:ext cx="951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406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predict</a:t>
            </a:r>
            <a:endParaRPr lang="ko-KR" altLang="en-US" dirty="0">
              <a:solidFill>
                <a:srgbClr val="00406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396634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ADE5B4-26AF-4E7A-BB59-6C055A459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추후 활용 방안 및 제언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06958A38-8BD7-4927-96A8-F0732DF9E523}"/>
              </a:ext>
            </a:extLst>
          </p:cNvPr>
          <p:cNvSpPr txBox="1">
            <a:spLocks/>
          </p:cNvSpPr>
          <p:nvPr/>
        </p:nvSpPr>
        <p:spPr>
          <a:xfrm>
            <a:off x="839788" y="1268414"/>
            <a:ext cx="10514012" cy="647699"/>
          </a:xfrm>
          <a:prstGeom prst="rect">
            <a:avLst/>
          </a:prstGeom>
          <a:noFill/>
          <a:effectLst/>
        </p:spPr>
        <p:txBody>
          <a:bodyPr lIns="216000" tIns="216000" rIns="216000" bIns="216000"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제언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랜드마크 분류 경진대회 모델의 한계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060F0F28-F69B-41A1-8C0B-92E2C1447A0D}"/>
              </a:ext>
            </a:extLst>
          </p:cNvPr>
          <p:cNvGrpSpPr/>
          <p:nvPr/>
        </p:nvGrpSpPr>
        <p:grpSpPr>
          <a:xfrm>
            <a:off x="1424796" y="1916114"/>
            <a:ext cx="3889075" cy="4068761"/>
            <a:chOff x="838200" y="1916114"/>
            <a:chExt cx="3847665" cy="402543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8200" y="2489406"/>
              <a:ext cx="3847665" cy="3452146"/>
            </a:xfrm>
            <a:prstGeom prst="rect">
              <a:avLst/>
            </a:prstGeom>
          </p:spPr>
        </p:pic>
        <p:sp>
          <p:nvSpPr>
            <p:cNvPr id="3" name="내용 개체 틀 2">
              <a:extLst>
                <a:ext uri="{FF2B5EF4-FFF2-40B4-BE49-F238E27FC236}">
                  <a16:creationId xmlns:a16="http://schemas.microsoft.com/office/drawing/2014/main" id="{3E8929F6-EF8D-48E5-ADA2-53BF6FEAE212}"/>
                </a:ext>
              </a:extLst>
            </p:cNvPr>
            <p:cNvSpPr txBox="1">
              <a:spLocks/>
            </p:cNvSpPr>
            <p:nvPr/>
          </p:nvSpPr>
          <p:spPr>
            <a:xfrm>
              <a:off x="847156" y="1916114"/>
              <a:ext cx="3836987" cy="573292"/>
            </a:xfrm>
            <a:prstGeom prst="rect">
              <a:avLst/>
            </a:prstGeom>
            <a:solidFill>
              <a:schemeClr val="accent2"/>
            </a:solidFill>
            <a:effectLst/>
          </p:spPr>
          <p:txBody>
            <a:bodyPr lIns="216000" tIns="216000" rIns="216000" bIns="216000"/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ko-KR" sz="1400" dirty="0">
                  <a:solidFill>
                    <a:schemeClr val="bg1">
                      <a:lumMod val="9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Input</a:t>
              </a:r>
              <a:r>
                <a:rPr lang="ko-KR" altLang="en-US" sz="1400" dirty="0">
                  <a:solidFill>
                    <a:schemeClr val="bg1">
                      <a:lumMod val="9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r>
                <a:rPr lang="en-US" altLang="ko-KR" sz="1400" dirty="0">
                  <a:solidFill>
                    <a:schemeClr val="bg1">
                      <a:lumMod val="9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image</a:t>
              </a:r>
              <a:r>
                <a:rPr lang="ko-KR" altLang="en-US" sz="1400" dirty="0">
                  <a:solidFill>
                    <a:schemeClr val="bg1">
                      <a:lumMod val="9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r>
                <a:rPr lang="en-US" altLang="ko-KR" sz="1400" dirty="0">
                  <a:solidFill>
                    <a:schemeClr val="bg1">
                      <a:lumMod val="9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:</a:t>
              </a:r>
              <a:r>
                <a:rPr lang="ko-KR" altLang="en-US" sz="1400" dirty="0">
                  <a:solidFill>
                    <a:schemeClr val="bg1">
                      <a:lumMod val="9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r>
                <a:rPr lang="en-US" altLang="ko-KR" sz="1400" dirty="0">
                  <a:solidFill>
                    <a:schemeClr val="bg1">
                      <a:lumMod val="9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COEX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88B2D04D-FDF2-40A2-8732-EC6CCC137221}"/>
              </a:ext>
            </a:extLst>
          </p:cNvPr>
          <p:cNvGrpSpPr/>
          <p:nvPr/>
        </p:nvGrpSpPr>
        <p:grpSpPr>
          <a:xfrm>
            <a:off x="6878131" y="1916113"/>
            <a:ext cx="3878282" cy="2778456"/>
            <a:chOff x="6254492" y="1916113"/>
            <a:chExt cx="3878282" cy="2778456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75388" y="2528197"/>
              <a:ext cx="3851329" cy="2166372"/>
            </a:xfrm>
            <a:prstGeom prst="rect">
              <a:avLst/>
            </a:prstGeom>
          </p:spPr>
        </p:pic>
        <p:sp>
          <p:nvSpPr>
            <p:cNvPr id="4" name="내용 개체 틀 2">
              <a:extLst>
                <a:ext uri="{FF2B5EF4-FFF2-40B4-BE49-F238E27FC236}">
                  <a16:creationId xmlns:a16="http://schemas.microsoft.com/office/drawing/2014/main" id="{D19BA54A-1D6B-460D-B50A-DC824591EC7B}"/>
                </a:ext>
              </a:extLst>
            </p:cNvPr>
            <p:cNvSpPr txBox="1">
              <a:spLocks/>
            </p:cNvSpPr>
            <p:nvPr/>
          </p:nvSpPr>
          <p:spPr>
            <a:xfrm>
              <a:off x="6254492" y="1916113"/>
              <a:ext cx="3878282" cy="612084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effectLst/>
          </p:spPr>
          <p:txBody>
            <a:bodyPr lIns="216000" tIns="216000" rIns="216000" bIns="216000"/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ko-KR" sz="1400" dirty="0">
                  <a:solidFill>
                    <a:schemeClr val="bg1">
                      <a:lumMod val="9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prediction: </a:t>
              </a:r>
              <a:r>
                <a:rPr lang="ko-KR" altLang="en-US" sz="1400" dirty="0">
                  <a:solidFill>
                    <a:schemeClr val="bg1">
                      <a:lumMod val="9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의정부 어린이 도서관</a:t>
              </a:r>
              <a:endParaRPr lang="en-US" altLang="ko-KR" sz="14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320666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ADE5B4-26AF-4E7A-BB59-6C055A459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추후 활용 방안 및 제언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06958A38-8BD7-4927-96A8-F0732DF9E523}"/>
              </a:ext>
            </a:extLst>
          </p:cNvPr>
          <p:cNvSpPr txBox="1">
            <a:spLocks/>
          </p:cNvSpPr>
          <p:nvPr/>
        </p:nvSpPr>
        <p:spPr>
          <a:xfrm>
            <a:off x="839788" y="1268414"/>
            <a:ext cx="10514012" cy="647699"/>
          </a:xfrm>
          <a:prstGeom prst="rect">
            <a:avLst/>
          </a:prstGeom>
          <a:noFill/>
          <a:effectLst/>
        </p:spPr>
        <p:txBody>
          <a:bodyPr lIns="216000" tIns="216000" rIns="216000" bIns="216000"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제언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랜드마크 분류 경진대회 모델의 한계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3F169155-56CA-4812-9EEE-F05B0D9122C8}"/>
              </a:ext>
            </a:extLst>
          </p:cNvPr>
          <p:cNvGrpSpPr/>
          <p:nvPr/>
        </p:nvGrpSpPr>
        <p:grpSpPr>
          <a:xfrm>
            <a:off x="6878131" y="1916113"/>
            <a:ext cx="3947311" cy="2802537"/>
            <a:chOff x="6878131" y="1916113"/>
            <a:chExt cx="3947311" cy="280253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" name="내용 개체 틀 2">
              <a:extLst>
                <a:ext uri="{FF2B5EF4-FFF2-40B4-BE49-F238E27FC236}">
                  <a16:creationId xmlns:a16="http://schemas.microsoft.com/office/drawing/2014/main" id="{D19BA54A-1D6B-460D-B50A-DC824591EC7B}"/>
                </a:ext>
              </a:extLst>
            </p:cNvPr>
            <p:cNvSpPr txBox="1">
              <a:spLocks/>
            </p:cNvSpPr>
            <p:nvPr/>
          </p:nvSpPr>
          <p:spPr>
            <a:xfrm>
              <a:off x="6878131" y="1916113"/>
              <a:ext cx="3878282" cy="612084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effectLst/>
          </p:spPr>
          <p:txBody>
            <a:bodyPr lIns="216000" tIns="216000" rIns="216000" bIns="216000"/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ko-KR" sz="1400" dirty="0">
                  <a:solidFill>
                    <a:schemeClr val="bg1">
                      <a:lumMod val="9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prediction</a:t>
              </a:r>
              <a:r>
                <a:rPr lang="en-US" altLang="ko-KR" sz="1400">
                  <a:solidFill>
                    <a:schemeClr val="bg1">
                      <a:lumMod val="9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: </a:t>
              </a:r>
              <a:r>
                <a:rPr lang="ko-KR" altLang="en-US" sz="1400" dirty="0" err="1">
                  <a:solidFill>
                    <a:schemeClr val="bg1">
                      <a:lumMod val="9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송상현광장</a:t>
              </a:r>
              <a:endParaRPr lang="en-US" altLang="ko-KR" sz="14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F0006B25-D694-4104-A73D-BD74672F66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-1901"/>
            <a:stretch/>
          </p:blipFill>
          <p:spPr>
            <a:xfrm>
              <a:off x="6878132" y="2528200"/>
              <a:ext cx="3947310" cy="2190450"/>
            </a:xfrm>
            <a:prstGeom prst="rect">
              <a:avLst/>
            </a:prstGeom>
          </p:spPr>
        </p:pic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0EBA8D76-6B46-4DA9-8DF1-8C5DAC4E87E1}"/>
              </a:ext>
            </a:extLst>
          </p:cNvPr>
          <p:cNvGrpSpPr/>
          <p:nvPr/>
        </p:nvGrpSpPr>
        <p:grpSpPr>
          <a:xfrm>
            <a:off x="1433848" y="1916114"/>
            <a:ext cx="3878282" cy="4068761"/>
            <a:chOff x="1433848" y="1916114"/>
            <a:chExt cx="3878282" cy="406876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" name="내용 개체 틀 2">
              <a:extLst>
                <a:ext uri="{FF2B5EF4-FFF2-40B4-BE49-F238E27FC236}">
                  <a16:creationId xmlns:a16="http://schemas.microsoft.com/office/drawing/2014/main" id="{3E8929F6-EF8D-48E5-ADA2-53BF6FEAE212}"/>
                </a:ext>
              </a:extLst>
            </p:cNvPr>
            <p:cNvSpPr txBox="1">
              <a:spLocks/>
            </p:cNvSpPr>
            <p:nvPr/>
          </p:nvSpPr>
          <p:spPr>
            <a:xfrm>
              <a:off x="1433848" y="1916114"/>
              <a:ext cx="3878282" cy="579462"/>
            </a:xfrm>
            <a:prstGeom prst="rect">
              <a:avLst/>
            </a:prstGeom>
            <a:solidFill>
              <a:schemeClr val="accent2"/>
            </a:solidFill>
            <a:effectLst/>
          </p:spPr>
          <p:txBody>
            <a:bodyPr lIns="216000" tIns="216000" rIns="216000" bIns="216000"/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ko-KR" sz="1400" dirty="0">
                  <a:solidFill>
                    <a:schemeClr val="bg1">
                      <a:lumMod val="9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Input</a:t>
              </a:r>
              <a:r>
                <a:rPr lang="ko-KR" altLang="en-US" sz="1400" dirty="0">
                  <a:solidFill>
                    <a:schemeClr val="bg1">
                      <a:lumMod val="9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r>
                <a:rPr lang="en-US" altLang="ko-KR" sz="1400" dirty="0">
                  <a:solidFill>
                    <a:schemeClr val="bg1">
                      <a:lumMod val="9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image</a:t>
              </a:r>
              <a:r>
                <a:rPr lang="ko-KR" altLang="en-US" sz="1400" dirty="0">
                  <a:solidFill>
                    <a:schemeClr val="bg1">
                      <a:lumMod val="9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r>
                <a:rPr lang="en-US" altLang="ko-KR" sz="1400" dirty="0">
                  <a:solidFill>
                    <a:schemeClr val="bg1">
                      <a:lumMod val="9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:</a:t>
              </a:r>
              <a:r>
                <a:rPr lang="ko-KR" altLang="en-US" sz="1400" dirty="0">
                  <a:solidFill>
                    <a:schemeClr val="bg1">
                      <a:lumMod val="9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r>
                <a:rPr lang="en-US" altLang="ko-KR" sz="1400" dirty="0">
                  <a:solidFill>
                    <a:schemeClr val="bg1">
                      <a:lumMod val="9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COEX</a:t>
              </a:r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AE5DBC01-30D5-471D-A96B-9AA0368E33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33848" y="2495577"/>
              <a:ext cx="3859126" cy="34892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598643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05546902-26FE-4C5B-ABEA-0141C29AACE2}"/>
              </a:ext>
            </a:extLst>
          </p:cNvPr>
          <p:cNvGrpSpPr/>
          <p:nvPr/>
        </p:nvGrpSpPr>
        <p:grpSpPr>
          <a:xfrm>
            <a:off x="6238732" y="1916113"/>
            <a:ext cx="5127372" cy="4392612"/>
            <a:chOff x="6238732" y="1916113"/>
            <a:chExt cx="5127372" cy="439261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7" name="내용 개체 틀 3">
              <a:extLst>
                <a:ext uri="{FF2B5EF4-FFF2-40B4-BE49-F238E27FC236}">
                  <a16:creationId xmlns:a16="http://schemas.microsoft.com/office/drawing/2014/main" id="{CE2F97FC-8128-4D56-B5F3-02899BABD972}"/>
                </a:ext>
              </a:extLst>
            </p:cNvPr>
            <p:cNvSpPr txBox="1">
              <a:spLocks/>
            </p:cNvSpPr>
            <p:nvPr/>
          </p:nvSpPr>
          <p:spPr>
            <a:xfrm>
              <a:off x="6240462" y="1927520"/>
              <a:ext cx="5113337" cy="438120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15000"/>
                </a:prstClr>
              </a:outerShdw>
            </a:effectLst>
          </p:spPr>
          <p:txBody>
            <a:bodyPr lIns="180000" tIns="180000" rIns="180000" bIns="180000"/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342900" indent="-342900">
                <a:lnSpc>
                  <a:spcPct val="130000"/>
                </a:lnSpc>
                <a:buAutoNum type="arabicPeriod"/>
              </a:pPr>
              <a:endParaRPr lang="en-US" altLang="ko-KR" sz="1400" dirty="0"/>
            </a:p>
            <a:p>
              <a:pPr marL="342900" indent="-342900">
                <a:lnSpc>
                  <a:spcPct val="130000"/>
                </a:lnSpc>
                <a:buAutoNum type="arabicPeriod"/>
              </a:pPr>
              <a:endParaRPr lang="en-US" altLang="ko-KR" sz="1400" dirty="0"/>
            </a:p>
            <a:p>
              <a:pPr marL="342900" indent="-342900">
                <a:lnSpc>
                  <a:spcPct val="130000"/>
                </a:lnSpc>
                <a:buAutoNum type="arabicPeriod"/>
              </a:pPr>
              <a:endParaRPr lang="en-US" altLang="ko-KR" sz="1400" dirty="0"/>
            </a:p>
          </p:txBody>
        </p:sp>
        <p:sp>
          <p:nvSpPr>
            <p:cNvPr id="6" name="내용 개체 틀 2">
              <a:extLst>
                <a:ext uri="{FF2B5EF4-FFF2-40B4-BE49-F238E27FC236}">
                  <a16:creationId xmlns:a16="http://schemas.microsoft.com/office/drawing/2014/main" id="{D7E185A3-70CA-4F03-BAE2-33AD544A72F0}"/>
                </a:ext>
              </a:extLst>
            </p:cNvPr>
            <p:cNvSpPr txBox="1">
              <a:spLocks/>
            </p:cNvSpPr>
            <p:nvPr/>
          </p:nvSpPr>
          <p:spPr>
            <a:xfrm>
              <a:off x="6238732" y="1916113"/>
              <a:ext cx="5127372" cy="50210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effectLst/>
          </p:spPr>
          <p:txBody>
            <a:bodyPr lIns="216000" tIns="216000" rIns="216000" bIns="216000"/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ko-KR" sz="1400" dirty="0">
                  <a:solidFill>
                    <a:schemeClr val="bg1">
                      <a:lumMod val="9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EX) DDP</a:t>
              </a:r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7DADE5B4-26AF-4E7A-BB59-6C055A459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추후 활용 방안 및 제언</a:t>
            </a:r>
          </a:p>
        </p:txBody>
      </p:sp>
      <p:sp>
        <p:nvSpPr>
          <p:cNvPr id="3" name="내용 개체 틀 3">
            <a:extLst>
              <a:ext uri="{FF2B5EF4-FFF2-40B4-BE49-F238E27FC236}">
                <a16:creationId xmlns:a16="http://schemas.microsoft.com/office/drawing/2014/main" id="{C8227166-2C70-4CCB-91E2-2D55CEB5DAF5}"/>
              </a:ext>
            </a:extLst>
          </p:cNvPr>
          <p:cNvSpPr txBox="1">
            <a:spLocks/>
          </p:cNvSpPr>
          <p:nvPr/>
        </p:nvSpPr>
        <p:spPr>
          <a:xfrm>
            <a:off x="838200" y="1927520"/>
            <a:ext cx="5097010" cy="438120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15000"/>
              </a:prstClr>
            </a:outerShdw>
          </a:effectLst>
        </p:spPr>
        <p:txBody>
          <a:bodyPr lIns="180000" tIns="180000" rIns="180000" bIns="180000"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30000"/>
              </a:lnSpc>
              <a:buNone/>
            </a:pPr>
            <a:r>
              <a:rPr lang="en-US" altLang="ko-KR" sz="1400" dirty="0"/>
              <a:t>1. </a:t>
            </a:r>
            <a:r>
              <a:rPr lang="ko-KR" altLang="en-US" sz="1400" dirty="0"/>
              <a:t>한계점</a:t>
            </a:r>
            <a:endParaRPr lang="en-US" altLang="ko-KR" sz="1400" dirty="0"/>
          </a:p>
          <a:p>
            <a:pPr>
              <a:lnSpc>
                <a:spcPct val="130000"/>
              </a:lnSpc>
            </a:pPr>
            <a:r>
              <a:rPr lang="ko-KR" altLang="en-US" sz="1400" dirty="0"/>
              <a:t>같은 시점에서 확보된 데이터가 대부분으로 데이터의 다양성이 부족함</a:t>
            </a:r>
            <a:br>
              <a:rPr lang="en-US" altLang="ko-KR" sz="1400" dirty="0"/>
            </a:br>
            <a:r>
              <a:rPr lang="en-US" altLang="ko-KR" sz="1400" dirty="0"/>
              <a:t>→ </a:t>
            </a:r>
            <a:r>
              <a:rPr lang="ko-KR" altLang="en-US" sz="1400" dirty="0"/>
              <a:t>이미지 증식 기법과 유사</a:t>
            </a:r>
            <a:endParaRPr lang="en-US" altLang="ko-KR" sz="1400" dirty="0"/>
          </a:p>
          <a:p>
            <a:pPr>
              <a:lnSpc>
                <a:spcPct val="130000"/>
              </a:lnSpc>
            </a:pPr>
            <a:r>
              <a:rPr lang="ko-KR" altLang="en-US" sz="1400" dirty="0"/>
              <a:t>특정 데이터가 수집된 시기의 외부요인 </a:t>
            </a:r>
            <a:r>
              <a:rPr lang="en-US" altLang="ko-KR" sz="1400" dirty="0"/>
              <a:t>(</a:t>
            </a:r>
            <a:r>
              <a:rPr lang="ko-KR" altLang="en-US" sz="1400" dirty="0"/>
              <a:t>날씨</a:t>
            </a:r>
            <a:r>
              <a:rPr lang="en-US" altLang="ko-KR" sz="1400" dirty="0"/>
              <a:t>, </a:t>
            </a:r>
            <a:r>
              <a:rPr lang="ko-KR" altLang="en-US" sz="1400" dirty="0"/>
              <a:t>채도</a:t>
            </a:r>
            <a:r>
              <a:rPr lang="en-US" altLang="ko-KR" sz="1400" dirty="0"/>
              <a:t>, </a:t>
            </a:r>
            <a:r>
              <a:rPr lang="ko-KR" altLang="en-US" sz="1400" dirty="0"/>
              <a:t>계절 등</a:t>
            </a:r>
            <a:r>
              <a:rPr lang="en-US" altLang="ko-KR" sz="1400" dirty="0"/>
              <a:t>)</a:t>
            </a:r>
            <a:r>
              <a:rPr lang="ko-KR" altLang="en-US" sz="1400" dirty="0"/>
              <a:t>의 영향을 크게 받음으로써 일반화가 어려움 </a:t>
            </a:r>
            <a:br>
              <a:rPr lang="en-US" altLang="ko-KR" sz="1400" dirty="0"/>
            </a:br>
            <a:r>
              <a:rPr lang="en-US" altLang="ko-KR" sz="1400" dirty="0"/>
              <a:t>→ </a:t>
            </a:r>
            <a:r>
              <a:rPr lang="ko-KR" altLang="en-US" sz="1400" dirty="0"/>
              <a:t>이미지의 분위기에 </a:t>
            </a:r>
            <a:r>
              <a:rPr lang="ko-KR" altLang="en-US" sz="1400" dirty="0" err="1"/>
              <a:t>과적합</a:t>
            </a:r>
            <a:r>
              <a:rPr lang="ko-KR" altLang="en-US" sz="1400" dirty="0"/>
              <a:t> 되는 경향이 있음</a:t>
            </a:r>
            <a:endParaRPr lang="en-US" altLang="ko-KR" sz="1400" dirty="0"/>
          </a:p>
          <a:p>
            <a:pPr marL="0" indent="0">
              <a:lnSpc>
                <a:spcPct val="130000"/>
              </a:lnSpc>
              <a:buNone/>
            </a:pP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</a:rPr>
              <a:t>2. 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</a:rPr>
              <a:t>향후 개선 관련 제언</a:t>
            </a:r>
            <a:endParaRPr lang="en-US" altLang="ko-KR" sz="1400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</a:rPr>
              <a:t>상이한 시점과</a:t>
            </a: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</a:rPr>
              <a:t>외부 요인을 고려하여 샘플링 된 </a:t>
            </a:r>
            <a:br>
              <a:rPr lang="en-US" altLang="ko-KR" sz="1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</a:rPr>
              <a:t>고품질의 데이터 셋 확보</a:t>
            </a:r>
            <a:endParaRPr lang="en-US" altLang="ko-KR" sz="1400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</a:rPr>
              <a:t>GAN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</a:rPr>
              <a:t>기반 </a:t>
            </a: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</a:rPr>
              <a:t>Deep Fake 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</a:rPr>
              <a:t>기술을 통해 날씨</a:t>
            </a: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</a:rPr>
              <a:t>계절과 같은 외부 요인을 적용한</a:t>
            </a: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</a:rPr>
              <a:t>이미지 증식</a:t>
            </a:r>
            <a:endParaRPr lang="en-US" altLang="ko-KR" sz="1400" dirty="0">
              <a:solidFill>
                <a:schemeClr val="bg1">
                  <a:lumMod val="65000"/>
                </a:schemeClr>
              </a:solidFill>
            </a:endParaRPr>
          </a:p>
          <a:p>
            <a:pPr marL="342900" indent="-342900">
              <a:lnSpc>
                <a:spcPct val="130000"/>
              </a:lnSpc>
              <a:buAutoNum type="arabicPeriod"/>
            </a:pPr>
            <a:endParaRPr lang="en-US" altLang="ko-KR" sz="1400" dirty="0"/>
          </a:p>
          <a:p>
            <a:pPr marL="342900" indent="-342900">
              <a:lnSpc>
                <a:spcPct val="130000"/>
              </a:lnSpc>
              <a:buAutoNum type="arabicPeriod"/>
            </a:pPr>
            <a:endParaRPr lang="en-US" altLang="ko-KR" sz="1400" dirty="0"/>
          </a:p>
          <a:p>
            <a:pPr marL="342900" indent="-342900">
              <a:lnSpc>
                <a:spcPct val="130000"/>
              </a:lnSpc>
              <a:buAutoNum type="arabicPeriod"/>
            </a:pPr>
            <a:endParaRPr lang="en-US" altLang="ko-KR" sz="1400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06958A38-8BD7-4927-96A8-F0732DF9E523}"/>
              </a:ext>
            </a:extLst>
          </p:cNvPr>
          <p:cNvSpPr txBox="1">
            <a:spLocks/>
          </p:cNvSpPr>
          <p:nvPr/>
        </p:nvSpPr>
        <p:spPr>
          <a:xfrm>
            <a:off x="839788" y="1268414"/>
            <a:ext cx="10526316" cy="647699"/>
          </a:xfrm>
          <a:prstGeom prst="rect">
            <a:avLst/>
          </a:prstGeom>
          <a:noFill/>
          <a:effectLst/>
        </p:spPr>
        <p:txBody>
          <a:bodyPr lIns="216000" tIns="216000" rIns="216000" bIns="216000"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제언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랜드마크 분류 경진대회 모델의 한계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8819" y="4462533"/>
            <a:ext cx="2294760" cy="1735556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8819" y="2561222"/>
            <a:ext cx="2294760" cy="1735556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3666" y="4466855"/>
            <a:ext cx="2335411" cy="173123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3666" y="2572595"/>
            <a:ext cx="2322351" cy="1735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196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05546902-26FE-4C5B-ABEA-0141C29AACE2}"/>
              </a:ext>
            </a:extLst>
          </p:cNvPr>
          <p:cNvGrpSpPr/>
          <p:nvPr/>
        </p:nvGrpSpPr>
        <p:grpSpPr>
          <a:xfrm>
            <a:off x="6238732" y="1916113"/>
            <a:ext cx="5127372" cy="4392612"/>
            <a:chOff x="6238732" y="1916113"/>
            <a:chExt cx="5127372" cy="439261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7" name="내용 개체 틀 3">
              <a:extLst>
                <a:ext uri="{FF2B5EF4-FFF2-40B4-BE49-F238E27FC236}">
                  <a16:creationId xmlns:a16="http://schemas.microsoft.com/office/drawing/2014/main" id="{CE2F97FC-8128-4D56-B5F3-02899BABD972}"/>
                </a:ext>
              </a:extLst>
            </p:cNvPr>
            <p:cNvSpPr txBox="1">
              <a:spLocks/>
            </p:cNvSpPr>
            <p:nvPr/>
          </p:nvSpPr>
          <p:spPr>
            <a:xfrm>
              <a:off x="6240462" y="1927520"/>
              <a:ext cx="5113337" cy="43812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15000"/>
                </a:prstClr>
              </a:outerShdw>
            </a:effectLst>
          </p:spPr>
          <p:txBody>
            <a:bodyPr lIns="180000" tIns="180000" rIns="180000" bIns="180000"/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342900" indent="-342900">
                <a:lnSpc>
                  <a:spcPct val="130000"/>
                </a:lnSpc>
                <a:buAutoNum type="arabicPeriod"/>
              </a:pPr>
              <a:endParaRPr lang="en-US" altLang="ko-KR" sz="1400" dirty="0"/>
            </a:p>
            <a:p>
              <a:pPr marL="342900" indent="-342900">
                <a:lnSpc>
                  <a:spcPct val="130000"/>
                </a:lnSpc>
                <a:buAutoNum type="arabicPeriod"/>
              </a:pPr>
              <a:endParaRPr lang="en-US" altLang="ko-KR" sz="1400" dirty="0"/>
            </a:p>
            <a:p>
              <a:pPr marL="342900" indent="-342900">
                <a:lnSpc>
                  <a:spcPct val="130000"/>
                </a:lnSpc>
                <a:buAutoNum type="arabicPeriod"/>
              </a:pPr>
              <a:endParaRPr lang="en-US" altLang="ko-KR" sz="1400" dirty="0"/>
            </a:p>
          </p:txBody>
        </p:sp>
        <p:sp>
          <p:nvSpPr>
            <p:cNvPr id="6" name="내용 개체 틀 2">
              <a:extLst>
                <a:ext uri="{FF2B5EF4-FFF2-40B4-BE49-F238E27FC236}">
                  <a16:creationId xmlns:a16="http://schemas.microsoft.com/office/drawing/2014/main" id="{D7E185A3-70CA-4F03-BAE2-33AD544A72F0}"/>
                </a:ext>
              </a:extLst>
            </p:cNvPr>
            <p:cNvSpPr txBox="1">
              <a:spLocks/>
            </p:cNvSpPr>
            <p:nvPr/>
          </p:nvSpPr>
          <p:spPr>
            <a:xfrm>
              <a:off x="6238732" y="1916113"/>
              <a:ext cx="5127372" cy="50210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effectLst/>
          </p:spPr>
          <p:txBody>
            <a:bodyPr lIns="216000" tIns="216000" rIns="216000" bIns="216000"/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ko-KR" sz="1400" dirty="0" err="1">
                  <a:solidFill>
                    <a:schemeClr val="bg1">
                      <a:lumMod val="9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Deepfake</a:t>
              </a:r>
              <a:r>
                <a:rPr lang="en-US" altLang="ko-KR" sz="1400" dirty="0">
                  <a:solidFill>
                    <a:schemeClr val="bg1">
                      <a:lumMod val="9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r>
                <a:rPr lang="ko-KR" altLang="en-US" sz="1400" dirty="0">
                  <a:solidFill>
                    <a:schemeClr val="bg1">
                      <a:lumMod val="9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활용</a:t>
              </a:r>
              <a:endParaRPr lang="en-US" altLang="ko-KR" sz="14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7DADE5B4-26AF-4E7A-BB59-6C055A459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추후 활용 방안 및 제언</a:t>
            </a:r>
          </a:p>
        </p:txBody>
      </p:sp>
      <p:sp>
        <p:nvSpPr>
          <p:cNvPr id="3" name="내용 개체 틀 3">
            <a:extLst>
              <a:ext uri="{FF2B5EF4-FFF2-40B4-BE49-F238E27FC236}">
                <a16:creationId xmlns:a16="http://schemas.microsoft.com/office/drawing/2014/main" id="{C8227166-2C70-4CCB-91E2-2D55CEB5DAF5}"/>
              </a:ext>
            </a:extLst>
          </p:cNvPr>
          <p:cNvSpPr txBox="1">
            <a:spLocks/>
          </p:cNvSpPr>
          <p:nvPr/>
        </p:nvSpPr>
        <p:spPr>
          <a:xfrm>
            <a:off x="838200" y="1927520"/>
            <a:ext cx="5097010" cy="438120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15000"/>
              </a:prstClr>
            </a:outerShdw>
          </a:effectLst>
        </p:spPr>
        <p:txBody>
          <a:bodyPr lIns="180000" tIns="180000" rIns="180000" bIns="180000"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30000"/>
              </a:lnSpc>
              <a:buNone/>
            </a:pP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</a:rPr>
              <a:t>1. 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</a:rPr>
              <a:t>한계점</a:t>
            </a:r>
            <a:endParaRPr lang="en-US" altLang="ko-KR" sz="1400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</a:rPr>
              <a:t>같은 시점에서 확보된 데이터가 대부분으로 데이터의 다양성이 부족함</a:t>
            </a:r>
            <a:br>
              <a:rPr lang="en-US" altLang="ko-KR" sz="1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</a:rPr>
              <a:t>→ 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</a:rPr>
              <a:t>이미지 증식 기법과 유사</a:t>
            </a:r>
            <a:endParaRPr lang="en-US" altLang="ko-KR" sz="1400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</a:rPr>
              <a:t>특정 데이터가 수집된 시기의 외부요인 </a:t>
            </a: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</a:rPr>
              <a:t>날씨</a:t>
            </a: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</a:rPr>
              <a:t>채도</a:t>
            </a: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</a:rPr>
              <a:t>계절 등</a:t>
            </a: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</a:rPr>
              <a:t>)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</a:rPr>
              <a:t>의 영향을 크게 받음으로써 일반화가 어려움 </a:t>
            </a:r>
            <a:br>
              <a:rPr lang="en-US" altLang="ko-KR" sz="1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</a:rPr>
              <a:t>→ 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</a:rPr>
              <a:t>이미지의 분위기에 </a:t>
            </a:r>
            <a:r>
              <a:rPr lang="ko-KR" altLang="en-US" sz="1400" dirty="0" err="1">
                <a:solidFill>
                  <a:schemeClr val="bg1">
                    <a:lumMod val="65000"/>
                  </a:schemeClr>
                </a:solidFill>
              </a:rPr>
              <a:t>과적합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</a:rPr>
              <a:t> 되는 경향이 있음</a:t>
            </a:r>
            <a:endParaRPr lang="en-US" altLang="ko-KR" sz="14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lnSpc>
                <a:spcPct val="130000"/>
              </a:lnSpc>
              <a:buNone/>
            </a:pPr>
            <a:r>
              <a:rPr lang="en-US" altLang="ko-KR" sz="1400" dirty="0"/>
              <a:t>2. </a:t>
            </a:r>
            <a:r>
              <a:rPr lang="ko-KR" altLang="en-US" sz="1400" dirty="0"/>
              <a:t>향후 개선 관련 제언</a:t>
            </a:r>
            <a:endParaRPr lang="en-US" altLang="ko-KR" sz="1400" dirty="0"/>
          </a:p>
          <a:p>
            <a:pPr>
              <a:lnSpc>
                <a:spcPct val="130000"/>
              </a:lnSpc>
            </a:pPr>
            <a:r>
              <a:rPr lang="ko-KR" altLang="en-US" sz="1400" dirty="0"/>
              <a:t>상이한 시점과</a:t>
            </a:r>
            <a:r>
              <a:rPr lang="en-US" altLang="ko-KR" sz="1400" dirty="0"/>
              <a:t> </a:t>
            </a:r>
            <a:r>
              <a:rPr lang="ko-KR" altLang="en-US" sz="1400" dirty="0"/>
              <a:t>외부 요인을 고려하여 샘플링 된 </a:t>
            </a:r>
            <a:br>
              <a:rPr lang="en-US" altLang="ko-KR" sz="1400" dirty="0"/>
            </a:br>
            <a:r>
              <a:rPr lang="ko-KR" altLang="en-US" sz="1400" dirty="0"/>
              <a:t>고품질의 데이터 셋 확보</a:t>
            </a:r>
            <a:endParaRPr lang="en-US" altLang="ko-KR" sz="1400" dirty="0"/>
          </a:p>
          <a:p>
            <a:pPr>
              <a:lnSpc>
                <a:spcPct val="130000"/>
              </a:lnSpc>
            </a:pPr>
            <a:r>
              <a:rPr lang="en-US" altLang="ko-KR" sz="1400" dirty="0"/>
              <a:t>GAN</a:t>
            </a:r>
            <a:r>
              <a:rPr lang="ko-KR" altLang="en-US" sz="1400" dirty="0"/>
              <a:t>기반 </a:t>
            </a:r>
            <a:r>
              <a:rPr lang="en-US" altLang="ko-KR" sz="1400" dirty="0"/>
              <a:t>Deep Fake </a:t>
            </a:r>
            <a:r>
              <a:rPr lang="ko-KR" altLang="en-US" sz="1400" dirty="0"/>
              <a:t>기술을 통해 날씨</a:t>
            </a:r>
            <a:r>
              <a:rPr lang="en-US" altLang="ko-KR" sz="1400" dirty="0"/>
              <a:t>, </a:t>
            </a:r>
            <a:r>
              <a:rPr lang="ko-KR" altLang="en-US" sz="1400" dirty="0"/>
              <a:t>계절과 같은 외부 요인을 적용한</a:t>
            </a:r>
            <a:r>
              <a:rPr lang="en-US" altLang="ko-KR" sz="1400" dirty="0"/>
              <a:t> </a:t>
            </a:r>
            <a:r>
              <a:rPr lang="ko-KR" altLang="en-US" sz="1400" dirty="0"/>
              <a:t>이미지 증식</a:t>
            </a:r>
            <a:endParaRPr lang="en-US" altLang="ko-KR" sz="1400" dirty="0"/>
          </a:p>
          <a:p>
            <a:pPr marL="342900" indent="-342900">
              <a:lnSpc>
                <a:spcPct val="130000"/>
              </a:lnSpc>
              <a:buAutoNum type="arabicPeriod"/>
            </a:pPr>
            <a:endParaRPr lang="en-US" altLang="ko-KR" sz="1400" dirty="0"/>
          </a:p>
          <a:p>
            <a:pPr marL="342900" indent="-342900">
              <a:lnSpc>
                <a:spcPct val="130000"/>
              </a:lnSpc>
              <a:buAutoNum type="arabicPeriod"/>
            </a:pPr>
            <a:endParaRPr lang="en-US" altLang="ko-KR" sz="1400" dirty="0"/>
          </a:p>
          <a:p>
            <a:pPr marL="342900" indent="-342900">
              <a:lnSpc>
                <a:spcPct val="130000"/>
              </a:lnSpc>
              <a:buAutoNum type="arabicPeriod"/>
            </a:pPr>
            <a:endParaRPr lang="en-US" altLang="ko-KR" sz="1400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06958A38-8BD7-4927-96A8-F0732DF9E523}"/>
              </a:ext>
            </a:extLst>
          </p:cNvPr>
          <p:cNvSpPr txBox="1">
            <a:spLocks/>
          </p:cNvSpPr>
          <p:nvPr/>
        </p:nvSpPr>
        <p:spPr>
          <a:xfrm>
            <a:off x="839788" y="1268414"/>
            <a:ext cx="10526316" cy="647699"/>
          </a:xfrm>
          <a:prstGeom prst="rect">
            <a:avLst/>
          </a:prstGeom>
          <a:noFill/>
          <a:effectLst/>
        </p:spPr>
        <p:txBody>
          <a:bodyPr lIns="216000" tIns="216000" rIns="216000" bIns="216000"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제언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랜드마크 분류 경진대회 모델의 한계</a:t>
            </a:r>
          </a:p>
        </p:txBody>
      </p:sp>
      <p:pic>
        <p:nvPicPr>
          <p:cNvPr id="24" name="그림 23" descr="텍스트, 나무, 디스플레이, 스크린샷이(가) 표시된 사진&#10;&#10;자동 생성된 설명">
            <a:extLst>
              <a:ext uri="{FF2B5EF4-FFF2-40B4-BE49-F238E27FC236}">
                <a16:creationId xmlns:a16="http://schemas.microsoft.com/office/drawing/2014/main" id="{53762E1C-6174-44EB-81DB-A3A8E7BCB4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9149" y="2511230"/>
            <a:ext cx="4095961" cy="3797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1517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171F1052-7F42-4752-AE2C-72E6B7EEE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결언</a:t>
            </a:r>
          </a:p>
        </p:txBody>
      </p:sp>
      <p:sp>
        <p:nvSpPr>
          <p:cNvPr id="3" name="내용 개체 틀 3">
            <a:extLst>
              <a:ext uri="{FF2B5EF4-FFF2-40B4-BE49-F238E27FC236}">
                <a16:creationId xmlns:a16="http://schemas.microsoft.com/office/drawing/2014/main" id="{C8227166-2C70-4CCB-91E2-2D55CEB5DAF5}"/>
              </a:ext>
            </a:extLst>
          </p:cNvPr>
          <p:cNvSpPr txBox="1">
            <a:spLocks/>
          </p:cNvSpPr>
          <p:nvPr/>
        </p:nvSpPr>
        <p:spPr>
          <a:xfrm>
            <a:off x="839788" y="1480762"/>
            <a:ext cx="5097010" cy="471646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15000"/>
              </a:prstClr>
            </a:outerShdw>
          </a:effectLst>
        </p:spPr>
        <p:txBody>
          <a:bodyPr lIns="180000" tIns="180000" rIns="180000" bIns="180000"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30000"/>
              </a:lnSpc>
              <a:buNone/>
            </a:pPr>
            <a:r>
              <a:rPr lang="ko-KR" altLang="en-US" sz="1400" dirty="0">
                <a:solidFill>
                  <a:srgbClr val="00406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결과</a:t>
            </a:r>
            <a:endParaRPr lang="en-US" altLang="ko-KR" sz="1400" dirty="0">
              <a:solidFill>
                <a:srgbClr val="00406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0" indent="0">
              <a:lnSpc>
                <a:spcPct val="130000"/>
              </a:lnSpc>
              <a:buNone/>
            </a:pPr>
            <a:r>
              <a:rPr lang="en-US" altLang="ko-KR" sz="1400" dirty="0" err="1"/>
              <a:t>LeaderBoard</a:t>
            </a:r>
            <a:r>
              <a:rPr lang="en-US" altLang="ko-KR" sz="1400" dirty="0"/>
              <a:t> </a:t>
            </a:r>
            <a:r>
              <a:rPr lang="ko-KR" altLang="en-US" sz="1400" dirty="0"/>
              <a:t>기준 </a:t>
            </a:r>
            <a:r>
              <a:rPr lang="en-US" altLang="ko-KR" sz="1400" dirty="0"/>
              <a:t>GAP 0.9908</a:t>
            </a:r>
            <a:r>
              <a:rPr lang="ko-KR" altLang="en-US" sz="1400" dirty="0"/>
              <a:t>로 준수한 성능을</a:t>
            </a:r>
            <a:r>
              <a:rPr lang="en-US" altLang="ko-KR" sz="1400" dirty="0"/>
              <a:t> </a:t>
            </a:r>
            <a:r>
              <a:rPr lang="ko-KR" altLang="en-US" sz="1400" dirty="0"/>
              <a:t>달성 할 수 있었다</a:t>
            </a:r>
            <a:r>
              <a:rPr lang="en-US" altLang="ko-KR" sz="1400" dirty="0"/>
              <a:t>. </a:t>
            </a:r>
            <a:br>
              <a:rPr lang="en-US" altLang="ko-KR" sz="1400" dirty="0"/>
            </a:br>
            <a:r>
              <a:rPr lang="ko-KR" altLang="en-US" sz="1400" dirty="0"/>
              <a:t>프로젝트 중 </a:t>
            </a:r>
            <a:r>
              <a:rPr lang="en-US" altLang="ko-KR" sz="1400" dirty="0" err="1"/>
              <a:t>TFRecord</a:t>
            </a:r>
            <a:r>
              <a:rPr lang="en-US" altLang="ko-KR" sz="1400" dirty="0"/>
              <a:t>, Image decoding Pipeline </a:t>
            </a:r>
            <a:r>
              <a:rPr lang="ko-KR" altLang="en-US" sz="1400" dirty="0"/>
              <a:t>구축</a:t>
            </a:r>
            <a:r>
              <a:rPr lang="en-US" altLang="ko-KR" sz="1400" dirty="0"/>
              <a:t> </a:t>
            </a:r>
            <a:r>
              <a:rPr lang="ko-KR" altLang="en-US" sz="1400" dirty="0"/>
              <a:t>등 </a:t>
            </a:r>
            <a:r>
              <a:rPr lang="en-US" altLang="ko-KR" sz="1400" dirty="0"/>
              <a:t>AI </a:t>
            </a:r>
            <a:r>
              <a:rPr lang="ko-KR" altLang="en-US" sz="1400" dirty="0"/>
              <a:t>모델링을 보다 효율적으로 진행할 수 있는 데이터 셋 구축에 대한 이해를 </a:t>
            </a:r>
            <a:r>
              <a:rPr lang="ko-KR" altLang="en-US" sz="1400" dirty="0" err="1"/>
              <a:t>높힐</a:t>
            </a:r>
            <a:r>
              <a:rPr lang="ko-KR" altLang="en-US" sz="1400" dirty="0"/>
              <a:t> 수 있었다</a:t>
            </a:r>
            <a:r>
              <a:rPr lang="en-US" altLang="ko-KR" sz="1400" dirty="0"/>
              <a:t>. </a:t>
            </a:r>
            <a:br>
              <a:rPr lang="en-US" altLang="ko-KR" sz="1400" dirty="0"/>
            </a:br>
            <a:r>
              <a:rPr lang="ko-KR" altLang="en-US" sz="1400" dirty="0"/>
              <a:t>또한</a:t>
            </a:r>
            <a:r>
              <a:rPr lang="en-US" altLang="ko-KR" sz="1400" dirty="0"/>
              <a:t>, </a:t>
            </a:r>
            <a:r>
              <a:rPr lang="ko-KR" altLang="en-US" sz="1400" dirty="0"/>
              <a:t>다양한 </a:t>
            </a:r>
            <a:r>
              <a:rPr lang="en-US" altLang="ko-KR" sz="1400" dirty="0"/>
              <a:t>CNN </a:t>
            </a:r>
            <a:r>
              <a:rPr lang="ko-KR" altLang="en-US" sz="1400" dirty="0"/>
              <a:t>모델 아키텍처를 연구하고 사전 모델로 활용함으로써 </a:t>
            </a:r>
            <a:r>
              <a:rPr lang="en-US" altLang="ko-KR" sz="1400" dirty="0"/>
              <a:t>AI </a:t>
            </a:r>
            <a:r>
              <a:rPr lang="ko-KR" altLang="en-US" sz="1400" dirty="0"/>
              <a:t>모델링의 성능 향상을 위한 기법들에 대한 이해도를 높일 수 있었다</a:t>
            </a:r>
            <a:r>
              <a:rPr lang="en-US" altLang="ko-KR" sz="1400" dirty="0"/>
              <a:t>.</a:t>
            </a:r>
          </a:p>
          <a:p>
            <a:pPr marL="0" indent="0">
              <a:lnSpc>
                <a:spcPct val="130000"/>
              </a:lnSpc>
              <a:buNone/>
            </a:pPr>
            <a:r>
              <a:rPr lang="ko-KR" altLang="en-US" sz="1400" dirty="0">
                <a:solidFill>
                  <a:srgbClr val="00406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보완점</a:t>
            </a:r>
            <a:endParaRPr lang="en-US" altLang="ko-KR" sz="1400" dirty="0">
              <a:solidFill>
                <a:srgbClr val="00406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0" indent="0">
              <a:lnSpc>
                <a:spcPct val="130000"/>
              </a:lnSpc>
              <a:buNone/>
            </a:pPr>
            <a:r>
              <a:rPr lang="ko-KR" altLang="en-US" sz="1400" dirty="0"/>
              <a:t>주어진 시간이 짧아 사전 모델의 아키텍처를 그대로 사용한 점이 아쉬웠다</a:t>
            </a:r>
            <a:r>
              <a:rPr lang="en-US" altLang="ko-KR" sz="1400" dirty="0"/>
              <a:t>. </a:t>
            </a:r>
            <a:r>
              <a:rPr lang="ko-KR" altLang="en-US" sz="1400" dirty="0"/>
              <a:t>주어진 데이터셋에 맞춰 아키텍처를 변환한다면  더 좋은 결과를 얻을 수 있을 것으로 판단된다</a:t>
            </a:r>
            <a:r>
              <a:rPr lang="en-US" altLang="ko-KR" sz="1400" dirty="0"/>
              <a:t>.</a:t>
            </a:r>
            <a:r>
              <a:rPr lang="ko-KR" altLang="en-US" sz="1400" dirty="0"/>
              <a:t>또한</a:t>
            </a:r>
            <a:r>
              <a:rPr lang="en-US" altLang="ko-KR" sz="1400" dirty="0"/>
              <a:t>, </a:t>
            </a:r>
            <a:r>
              <a:rPr lang="ko-KR" altLang="en-US" sz="1400" dirty="0"/>
              <a:t>데이터의 다양성 부족으로 일반화의 어려움이 크다는 점이 아쉬웠다</a:t>
            </a:r>
            <a:r>
              <a:rPr lang="en-US" altLang="ko-KR" sz="1400" dirty="0"/>
              <a:t>.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8227166-2C70-4CCB-91E2-2D55CEB5DAF5}"/>
              </a:ext>
            </a:extLst>
          </p:cNvPr>
          <p:cNvSpPr txBox="1">
            <a:spLocks/>
          </p:cNvSpPr>
          <p:nvPr/>
        </p:nvSpPr>
        <p:spPr>
          <a:xfrm>
            <a:off x="6256790" y="1480761"/>
            <a:ext cx="5097010" cy="471646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15000"/>
              </a:prstClr>
            </a:outerShdw>
          </a:effectLst>
        </p:spPr>
        <p:txBody>
          <a:bodyPr lIns="180000" tIns="180000" rIns="180000" bIns="180000"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altLang="ko-KR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Comment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ko-KR" altLang="en-US" sz="12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서광채</a:t>
            </a:r>
            <a:r>
              <a:rPr lang="en-US" altLang="ko-KR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</a:t>
            </a:r>
            <a:r>
              <a:rPr lang="en-US" altLang="ko-KR" sz="1200" dirty="0"/>
              <a:t>CNN </a:t>
            </a:r>
            <a:r>
              <a:rPr lang="ko-KR" altLang="en-US" sz="1200" dirty="0"/>
              <a:t>기반의 모델들에 대해 많이 배우는 시간이었고 공모전 참여를 통해 다양한 응용 방법들이 있음을 알게 되었습니다</a:t>
            </a:r>
            <a:r>
              <a:rPr lang="en-US" altLang="ko-KR" sz="1200" dirty="0"/>
              <a:t>. </a:t>
            </a:r>
            <a:r>
              <a:rPr lang="ko-KR" altLang="en-US" sz="1200" dirty="0"/>
              <a:t>또한</a:t>
            </a:r>
            <a:r>
              <a:rPr lang="en-US" altLang="ko-KR" sz="1200" dirty="0"/>
              <a:t>, </a:t>
            </a:r>
            <a:r>
              <a:rPr lang="ko-KR" altLang="en-US" sz="1200" dirty="0"/>
              <a:t>좋은 팀원들을 만나 부족한 부분들을 채워갈 수 있었던 프로젝트였습니다</a:t>
            </a:r>
            <a:r>
              <a:rPr lang="en-US" altLang="ko-KR" sz="1200" dirty="0"/>
              <a:t>!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ko-KR" altLang="en-US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송재근</a:t>
            </a:r>
            <a:r>
              <a:rPr lang="en-US" altLang="ko-KR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</a:t>
            </a:r>
            <a:r>
              <a:rPr lang="ko-KR" altLang="en-US" sz="1200" dirty="0"/>
              <a:t>간단한 예제 구현을 통해 학습해온 이미지 분류 분야를 실제 데이터를 활용해 보며 다양한 기법들을 배울 수 있어 좋았습니다</a:t>
            </a:r>
            <a:r>
              <a:rPr lang="en-US" altLang="ko-KR" sz="1200" dirty="0"/>
              <a:t>. </a:t>
            </a:r>
            <a:r>
              <a:rPr lang="ko-KR" altLang="en-US" sz="1200" dirty="0"/>
              <a:t>또한</a:t>
            </a:r>
            <a:r>
              <a:rPr lang="en-US" altLang="ko-KR" sz="1200" dirty="0"/>
              <a:t>,</a:t>
            </a:r>
            <a:r>
              <a:rPr lang="ko-KR" altLang="en-US" sz="1200" dirty="0"/>
              <a:t> 각 팀원들이 각자의 방법으로 구현한 모델들을 </a:t>
            </a:r>
            <a:r>
              <a:rPr lang="ko-KR" altLang="en-US" sz="1200" dirty="0" err="1"/>
              <a:t>앙상블하여</a:t>
            </a:r>
            <a:r>
              <a:rPr lang="ko-KR" altLang="en-US" sz="1200" dirty="0"/>
              <a:t> 좋은 결과를 얻었다는 점이 더욱 뿌듯했습니다</a:t>
            </a:r>
            <a:r>
              <a:rPr lang="en-US" altLang="ko-KR" sz="1200" dirty="0"/>
              <a:t>.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ko-KR" altLang="en-US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이동규</a:t>
            </a:r>
            <a:r>
              <a:rPr lang="en-US" altLang="ko-KR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</a:t>
            </a:r>
            <a:r>
              <a:rPr lang="ko-KR" altLang="en-US" sz="1200" dirty="0"/>
              <a:t>이론적으로 알던 것을 실제 프로젝트를 통해 구현해보니 생각보다 많은 난관이 있었습니다</a:t>
            </a:r>
            <a:r>
              <a:rPr lang="en-US" altLang="ko-KR" sz="1200" dirty="0"/>
              <a:t>. </a:t>
            </a:r>
            <a:r>
              <a:rPr lang="ko-KR" altLang="en-US" sz="1200" dirty="0"/>
              <a:t>운 좋게도 좋은 팀원들을 만났고</a:t>
            </a:r>
            <a:r>
              <a:rPr lang="en-US" altLang="ko-KR" sz="1200" dirty="0"/>
              <a:t>,   </a:t>
            </a:r>
            <a:r>
              <a:rPr lang="ko-KR" altLang="en-US" sz="1200" dirty="0"/>
              <a:t>도움을 받아 문제를 해결하면서 많이 배울 수 있어 좋았습니다</a:t>
            </a:r>
            <a:r>
              <a:rPr lang="en-US" altLang="ko-KR" sz="1200" dirty="0"/>
              <a:t>. 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ko-KR" altLang="en-US" sz="12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장한솔</a:t>
            </a:r>
            <a:r>
              <a:rPr lang="en-US" altLang="ko-KR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</a:t>
            </a:r>
            <a:r>
              <a:rPr lang="ko-KR" altLang="en-US" sz="1200" dirty="0"/>
              <a:t>여러 모델을 경험하고 배울 수 있어서 유익한 프로젝트였습니다</a:t>
            </a:r>
            <a:r>
              <a:rPr lang="en-US" altLang="ko-KR" sz="1200" dirty="0"/>
              <a:t>. </a:t>
            </a:r>
            <a:r>
              <a:rPr lang="ko-KR" altLang="en-US" sz="1200" dirty="0"/>
              <a:t>다른 운영체제여서 많은 시행착오를 겪었는데 팀원들이 없었다면 모델을 돌려 보지도 못했을 같습니다</a:t>
            </a:r>
            <a:r>
              <a:rPr lang="en-US" altLang="ko-KR" sz="1200" dirty="0"/>
              <a:t>.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ko-KR" altLang="en-US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정아인</a:t>
            </a:r>
            <a:r>
              <a:rPr lang="en-US" altLang="ko-KR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</a:t>
            </a:r>
            <a:r>
              <a:rPr lang="ko-KR" altLang="en-US" sz="1200" dirty="0"/>
              <a:t>수업에서 배운 기본 </a:t>
            </a:r>
            <a:r>
              <a:rPr lang="en-US" altLang="ko-KR" sz="1200" dirty="0"/>
              <a:t>CNN</a:t>
            </a:r>
            <a:r>
              <a:rPr lang="ko-KR" altLang="en-US" sz="1200" dirty="0"/>
              <a:t>을 기반으로 실제 데이터를 학습시켜보니 처음엔 적용하는데 어려움이 있었지만 좋은 </a:t>
            </a:r>
            <a:r>
              <a:rPr lang="ko-KR" altLang="en-US" sz="1200" dirty="0" err="1"/>
              <a:t>팀원분들을</a:t>
            </a:r>
            <a:r>
              <a:rPr lang="ko-KR" altLang="en-US" sz="1200" dirty="0"/>
              <a:t> 만나 많이 </a:t>
            </a:r>
            <a:r>
              <a:rPr lang="ko-KR" altLang="en-US" sz="1200" dirty="0" err="1"/>
              <a:t>배울수</a:t>
            </a:r>
            <a:r>
              <a:rPr lang="ko-KR" altLang="en-US" sz="1200" dirty="0"/>
              <a:t> 있었습니다</a:t>
            </a:r>
            <a:r>
              <a:rPr lang="en-US" altLang="ko-KR" sz="1200" dirty="0"/>
              <a:t>. </a:t>
            </a:r>
            <a:r>
              <a:rPr lang="ko-KR" altLang="en-US" sz="1200" dirty="0"/>
              <a:t>팀원간 협업이 잘 되어 공모전에서도 </a:t>
            </a:r>
            <a:r>
              <a:rPr lang="ko-KR" altLang="en-US" sz="1200" dirty="0" err="1"/>
              <a:t>의미있는</a:t>
            </a:r>
            <a:r>
              <a:rPr lang="ko-KR" altLang="en-US" sz="1200" dirty="0"/>
              <a:t> 성과를 얻어 좋은 경험이 되었습니다</a:t>
            </a:r>
            <a:endParaRPr lang="en-US" altLang="ko-KR" sz="1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0" indent="0">
              <a:lnSpc>
                <a:spcPct val="110000"/>
              </a:lnSpc>
              <a:buNone/>
            </a:pP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3737333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물, 실외, 보트, 건물이(가) 표시된 사진&#10;&#10;자동 생성된 설명">
            <a:extLst>
              <a:ext uri="{FF2B5EF4-FFF2-40B4-BE49-F238E27FC236}">
                <a16:creationId xmlns:a16="http://schemas.microsoft.com/office/drawing/2014/main" id="{CEB34D27-A604-4DE6-A531-7A8B38C455A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7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760ACCAB-8B16-444B-A095-FE061747ED3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50000"/>
              <a:alpha val="8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A21576-6B0C-47EF-8A5B-B0DDD401FB00}"/>
              </a:ext>
            </a:extLst>
          </p:cNvPr>
          <p:cNvSpPr txBox="1"/>
          <p:nvPr/>
        </p:nvSpPr>
        <p:spPr>
          <a:xfrm>
            <a:off x="1395593" y="5560350"/>
            <a:ext cx="3284920" cy="619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융복합 프로젝트형 </a:t>
            </a:r>
            <a:r>
              <a:rPr lang="en-US" altLang="ko-KR" sz="1200" dirty="0">
                <a:solidFill>
                  <a:schemeClr val="bg1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AI </a:t>
            </a:r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서비스개발 과정</a:t>
            </a:r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Landmark</a:t>
            </a:r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200" dirty="0">
                <a:solidFill>
                  <a:schemeClr val="bg1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classification project (2020.11)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C7A34F6-4668-4942-836F-50725667A6CD}"/>
              </a:ext>
            </a:extLst>
          </p:cNvPr>
          <p:cNvSpPr txBox="1"/>
          <p:nvPr/>
        </p:nvSpPr>
        <p:spPr>
          <a:xfrm>
            <a:off x="5449347" y="5560350"/>
            <a:ext cx="3284920" cy="619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Team </a:t>
            </a:r>
            <a:r>
              <a:rPr lang="ko-KR" altLang="en-US" sz="1200" dirty="0" err="1">
                <a:solidFill>
                  <a:schemeClr val="bg1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쓰리디</a:t>
            </a:r>
            <a:r>
              <a:rPr lang="en-US" altLang="ko-KR" sz="1200" dirty="0">
                <a:solidFill>
                  <a:schemeClr val="bg1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ko-KR" altLang="en-US" sz="1200" dirty="0" err="1">
                <a:solidFill>
                  <a:schemeClr val="bg1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서광채</a:t>
            </a:r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송재근  이동규 </a:t>
            </a:r>
            <a:r>
              <a:rPr lang="ko-KR" altLang="en-US" sz="1200" dirty="0" err="1">
                <a:solidFill>
                  <a:schemeClr val="bg1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장한솔</a:t>
            </a:r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정아인</a:t>
            </a:r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973EC1E-7C74-43D1-802F-109E24CB9619}"/>
              </a:ext>
            </a:extLst>
          </p:cNvPr>
          <p:cNvSpPr/>
          <p:nvPr/>
        </p:nvSpPr>
        <p:spPr>
          <a:xfrm>
            <a:off x="235974" y="196645"/>
            <a:ext cx="11700387" cy="6469626"/>
          </a:xfrm>
          <a:prstGeom prst="rect">
            <a:avLst/>
          </a:prstGeom>
          <a:noFill/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F5C1A8E5-08C7-44C9-BD41-2F250B5289D2}"/>
              </a:ext>
            </a:extLst>
          </p:cNvPr>
          <p:cNvCxnSpPr>
            <a:cxnSpLocks/>
          </p:cNvCxnSpPr>
          <p:nvPr/>
        </p:nvCxnSpPr>
        <p:spPr>
          <a:xfrm>
            <a:off x="1356852" y="3500969"/>
            <a:ext cx="6647323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E96C29E8-4ADE-4BCF-89A2-69F62B6E8CB5}"/>
              </a:ext>
            </a:extLst>
          </p:cNvPr>
          <p:cNvSpPr txBox="1"/>
          <p:nvPr/>
        </p:nvSpPr>
        <p:spPr>
          <a:xfrm>
            <a:off x="1356852" y="2601354"/>
            <a:ext cx="622189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Q&amp;A</a:t>
            </a:r>
            <a:endParaRPr lang="ko-KR" altLang="en-US" sz="4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16598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물, 실외, 보트, 건물이(가) 표시된 사진&#10;&#10;자동 생성된 설명">
            <a:extLst>
              <a:ext uri="{FF2B5EF4-FFF2-40B4-BE49-F238E27FC236}">
                <a16:creationId xmlns:a16="http://schemas.microsoft.com/office/drawing/2014/main" id="{CEB34D27-A604-4DE6-A531-7A8B38C455A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7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760ACCAB-8B16-444B-A095-FE061747ED3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50000"/>
              <a:alpha val="8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A21576-6B0C-47EF-8A5B-B0DDD401FB00}"/>
              </a:ext>
            </a:extLst>
          </p:cNvPr>
          <p:cNvSpPr txBox="1"/>
          <p:nvPr/>
        </p:nvSpPr>
        <p:spPr>
          <a:xfrm>
            <a:off x="1395593" y="5560350"/>
            <a:ext cx="3284920" cy="619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융복합 프로젝트형 </a:t>
            </a:r>
            <a:r>
              <a:rPr lang="en-US" altLang="ko-KR" sz="1200" dirty="0">
                <a:solidFill>
                  <a:schemeClr val="bg1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AI </a:t>
            </a:r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서비스개발 과정</a:t>
            </a:r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Landmark</a:t>
            </a:r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200" dirty="0">
                <a:solidFill>
                  <a:schemeClr val="bg1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classification project (2020.11)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C7A34F6-4668-4942-836F-50725667A6CD}"/>
              </a:ext>
            </a:extLst>
          </p:cNvPr>
          <p:cNvSpPr txBox="1"/>
          <p:nvPr/>
        </p:nvSpPr>
        <p:spPr>
          <a:xfrm>
            <a:off x="5449347" y="5560350"/>
            <a:ext cx="3284920" cy="619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Team </a:t>
            </a:r>
            <a:r>
              <a:rPr lang="ko-KR" altLang="en-US" sz="1200" dirty="0" err="1">
                <a:solidFill>
                  <a:schemeClr val="bg1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쓰리디</a:t>
            </a:r>
            <a:r>
              <a:rPr lang="en-US" altLang="ko-KR" sz="1200" dirty="0">
                <a:solidFill>
                  <a:schemeClr val="bg1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ko-KR" altLang="en-US" sz="1200" dirty="0" err="1">
                <a:solidFill>
                  <a:schemeClr val="bg1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서광채</a:t>
            </a:r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송재근  이동규 </a:t>
            </a:r>
            <a:r>
              <a:rPr lang="ko-KR" altLang="en-US" sz="1200" dirty="0" err="1">
                <a:solidFill>
                  <a:schemeClr val="bg1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장한솔</a:t>
            </a:r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정아인</a:t>
            </a:r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973EC1E-7C74-43D1-802F-109E24CB9619}"/>
              </a:ext>
            </a:extLst>
          </p:cNvPr>
          <p:cNvSpPr/>
          <p:nvPr/>
        </p:nvSpPr>
        <p:spPr>
          <a:xfrm>
            <a:off x="235974" y="196645"/>
            <a:ext cx="11700387" cy="6469626"/>
          </a:xfrm>
          <a:prstGeom prst="rect">
            <a:avLst/>
          </a:prstGeom>
          <a:noFill/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F5C1A8E5-08C7-44C9-BD41-2F250B5289D2}"/>
              </a:ext>
            </a:extLst>
          </p:cNvPr>
          <p:cNvCxnSpPr>
            <a:cxnSpLocks/>
          </p:cNvCxnSpPr>
          <p:nvPr/>
        </p:nvCxnSpPr>
        <p:spPr>
          <a:xfrm>
            <a:off x="1356852" y="3500969"/>
            <a:ext cx="6647323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E96C29E8-4ADE-4BCF-89A2-69F62B6E8CB5}"/>
              </a:ext>
            </a:extLst>
          </p:cNvPr>
          <p:cNvSpPr txBox="1"/>
          <p:nvPr/>
        </p:nvSpPr>
        <p:spPr>
          <a:xfrm>
            <a:off x="1356852" y="2601354"/>
            <a:ext cx="622189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Thank you</a:t>
            </a:r>
            <a:endParaRPr lang="ko-KR" altLang="en-US" sz="4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13832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내용 개체 틀 3">
            <a:extLst>
              <a:ext uri="{FF2B5EF4-FFF2-40B4-BE49-F238E27FC236}">
                <a16:creationId xmlns:a16="http://schemas.microsoft.com/office/drawing/2014/main" id="{34174939-3858-4B1C-8479-4C0F44E61910}"/>
              </a:ext>
            </a:extLst>
          </p:cNvPr>
          <p:cNvSpPr txBox="1">
            <a:spLocks/>
          </p:cNvSpPr>
          <p:nvPr/>
        </p:nvSpPr>
        <p:spPr>
          <a:xfrm>
            <a:off x="6275386" y="1911895"/>
            <a:ext cx="5076826" cy="402154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0000" tIns="180000" rIns="180000" bIns="180000"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50000"/>
              </a:lnSpc>
              <a:buNone/>
            </a:pPr>
            <a:endParaRPr lang="ko-KR" altLang="en-US" sz="2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C33F826-CA2B-47FF-80F3-38396DB057CB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9788" y="1268414"/>
            <a:ext cx="10514012" cy="5040312"/>
          </a:xfrm>
          <a:prstGeom prst="rect">
            <a:avLst/>
          </a:prstGeom>
          <a:noFill/>
          <a:effectLst/>
        </p:spPr>
        <p:txBody>
          <a:bodyPr lIns="216000" tIns="216000" rIns="216000" bIns="216000"/>
          <a:lstStyle/>
          <a:p>
            <a:pPr marL="0" indent="0">
              <a:buNone/>
            </a:pPr>
            <a:r>
              <a:rPr lang="en-US" altLang="ko-KR" sz="2000" dirty="0">
                <a:solidFill>
                  <a:schemeClr val="bg2">
                    <a:lumMod val="1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Main Purpose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4380D07-F68C-491F-AF14-7898D9CF3919}"/>
              </a:ext>
            </a:extLst>
          </p:cNvPr>
          <p:cNvSpPr txBox="1">
            <a:spLocks/>
          </p:cNvSpPr>
          <p:nvPr/>
        </p:nvSpPr>
        <p:spPr>
          <a:xfrm>
            <a:off x="839788" y="1911895"/>
            <a:ext cx="5076826" cy="402154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0000" tIns="180000" rIns="180000" bIns="180000"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30000"/>
              </a:lnSpc>
              <a:buNone/>
            </a:pPr>
            <a:r>
              <a:rPr lang="ko-KR" altLang="en-US" sz="1400" b="1" dirty="0">
                <a:solidFill>
                  <a:srgbClr val="00406D"/>
                </a:solidFill>
              </a:rPr>
              <a:t>주요 목적</a:t>
            </a:r>
            <a:endParaRPr lang="en-US" altLang="ko-KR" sz="1400" b="1" dirty="0">
              <a:solidFill>
                <a:srgbClr val="00406D"/>
              </a:solidFill>
            </a:endParaRPr>
          </a:p>
          <a:p>
            <a:pPr marL="0" indent="0" algn="just">
              <a:lnSpc>
                <a:spcPct val="130000"/>
              </a:lnSpc>
              <a:buNone/>
            </a:pPr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대용량 이미지에서 랜드마크 이미지를 분류하는 </a:t>
            </a:r>
            <a:endParaRPr lang="en-US" altLang="ko-KR" sz="1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0" indent="0" algn="just">
              <a:lnSpc>
                <a:spcPct val="130000"/>
              </a:lnSpc>
              <a:buNone/>
            </a:pPr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인공지능 알고리즘 개발</a:t>
            </a:r>
            <a:endParaRPr lang="en-US" altLang="ko-KR" sz="1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0" indent="0" algn="just">
              <a:lnSpc>
                <a:spcPct val="130000"/>
              </a:lnSpc>
              <a:buNone/>
            </a:pPr>
            <a:endParaRPr lang="en-US" altLang="ko-KR" sz="1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0" indent="0" algn="just">
              <a:lnSpc>
                <a:spcPct val="130000"/>
              </a:lnSpc>
              <a:buNone/>
            </a:pPr>
            <a:r>
              <a:rPr lang="ko-KR" altLang="en-US" sz="1400" b="1" dirty="0">
                <a:solidFill>
                  <a:srgbClr val="00406D"/>
                </a:solidFill>
              </a:rPr>
              <a:t>상세 내용</a:t>
            </a:r>
            <a:endParaRPr lang="en-US" altLang="ko-KR" sz="1400" b="1" dirty="0">
              <a:solidFill>
                <a:srgbClr val="00406D"/>
              </a:solidFill>
            </a:endParaRPr>
          </a:p>
          <a:p>
            <a:pPr marL="0" indent="0" algn="just">
              <a:lnSpc>
                <a:spcPct val="130000"/>
              </a:lnSpc>
              <a:buNone/>
            </a:pPr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1.  </a:t>
            </a:r>
            <a:r>
              <a:rPr lang="en-US" altLang="ko-KR" sz="14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Dacon</a:t>
            </a:r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에서 주관하는 이미지 분류 경진대회로 </a:t>
            </a:r>
            <a:r>
              <a:rPr lang="en-US" altLang="ko-KR" sz="1600" dirty="0">
                <a:solidFill>
                  <a:srgbClr val="ED7D3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1,04</a:t>
            </a:r>
            <a:r>
              <a:rPr lang="en-US" altLang="ko-KR" sz="1600" dirty="0">
                <a:solidFill>
                  <a:schemeClr val="accent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9</a:t>
            </a:r>
            <a:r>
              <a:rPr lang="ko-KR" altLang="en-US" sz="1600" dirty="0">
                <a:solidFill>
                  <a:schemeClr val="accent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개의 카테고리로</a:t>
            </a:r>
            <a:r>
              <a:rPr lang="ko-KR" altLang="en-US" sz="1600" dirty="0">
                <a:solidFill>
                  <a:schemeClr val="accent2"/>
                </a:solidFill>
              </a:rPr>
              <a:t> </a:t>
            </a:r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이루어진 이미지를 분류</a:t>
            </a:r>
            <a:endParaRPr lang="en-US" altLang="ko-KR" sz="1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0" indent="0" algn="just">
              <a:lnSpc>
                <a:spcPct val="130000"/>
              </a:lnSpc>
              <a:buNone/>
            </a:pPr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2.  </a:t>
            </a:r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국내 인공지능 기반 </a:t>
            </a:r>
            <a:r>
              <a:rPr lang="en-US" altLang="ko-KR" sz="1400" dirty="0">
                <a:solidFill>
                  <a:schemeClr val="accent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Large-Scale </a:t>
            </a:r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이미지 분류  알고리즘 개발 저변 확대 모색</a:t>
            </a:r>
          </a:p>
          <a:p>
            <a:pPr marL="0" indent="0" algn="just">
              <a:lnSpc>
                <a:spcPct val="150000"/>
              </a:lnSpc>
              <a:buNone/>
            </a:pPr>
            <a:endParaRPr lang="ko-KR" altLang="en-US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endParaRPr lang="ko-KR" altLang="en-US" sz="240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771AE4A-F58C-4E7B-9C54-CB796F0392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6809"/>
            <a:ext cx="10515600" cy="557901"/>
          </a:xfrm>
          <a:noFill/>
        </p:spPr>
        <p:txBody>
          <a:bodyPr/>
          <a:lstStyle/>
          <a:p>
            <a:r>
              <a:rPr lang="en-US" altLang="ko-KR" dirty="0">
                <a:solidFill>
                  <a:schemeClr val="bg1"/>
                </a:solidFill>
              </a:rPr>
              <a:t>1-1. </a:t>
            </a:r>
            <a:r>
              <a:rPr lang="ko-KR" altLang="en-US" dirty="0">
                <a:solidFill>
                  <a:schemeClr val="bg1"/>
                </a:solidFill>
              </a:rPr>
              <a:t>대회 목표 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D91EE618-DC91-4D4A-A24C-71F1707F9C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4542" y="1911894"/>
            <a:ext cx="4058514" cy="4001226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09291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ADE5B4-26AF-4E7A-BB59-6C055A459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1-2. </a:t>
            </a:r>
            <a:r>
              <a:rPr lang="ko-KR" altLang="en-US" dirty="0"/>
              <a:t>평가 산식</a:t>
            </a:r>
            <a:r>
              <a:rPr lang="en-US" altLang="ko-KR" dirty="0">
                <a:solidFill>
                  <a:schemeClr val="accent6">
                    <a:lumMod val="50000"/>
                  </a:schemeClr>
                </a:solidFill>
              </a:rPr>
              <a:t>	 </a:t>
            </a:r>
            <a:endParaRPr lang="ko-KR" altLang="en-US" dirty="0"/>
          </a:p>
        </p:txBody>
      </p:sp>
      <p:sp>
        <p:nvSpPr>
          <p:cNvPr id="46" name="내용 개체 틀 3">
            <a:extLst>
              <a:ext uri="{FF2B5EF4-FFF2-40B4-BE49-F238E27FC236}">
                <a16:creationId xmlns:a16="http://schemas.microsoft.com/office/drawing/2014/main" id="{47272C1A-5A88-4544-A3C0-B818BE01AD91}"/>
              </a:ext>
            </a:extLst>
          </p:cNvPr>
          <p:cNvSpPr txBox="1">
            <a:spLocks/>
          </p:cNvSpPr>
          <p:nvPr/>
        </p:nvSpPr>
        <p:spPr>
          <a:xfrm>
            <a:off x="6275389" y="1916113"/>
            <a:ext cx="5076824" cy="403383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15000"/>
              </a:prstClr>
            </a:outerShdw>
          </a:effectLst>
        </p:spPr>
        <p:txBody>
          <a:bodyPr lIns="180000" tIns="180000" rIns="180000" bIns="180000"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ko-KR" sz="1600" b="1" dirty="0">
                <a:solidFill>
                  <a:srgbClr val="0F4B76"/>
                </a:solidFill>
              </a:rPr>
              <a:t>Global</a:t>
            </a:r>
            <a:r>
              <a:rPr lang="en-US" altLang="ko-KR" sz="1600" b="1" dirty="0">
                <a:solidFill>
                  <a:srgbClr val="00406D"/>
                </a:solidFill>
              </a:rPr>
              <a:t> Average Precision</a:t>
            </a:r>
            <a:endParaRPr lang="en-US" altLang="ko-KR" sz="1600" dirty="0">
              <a:solidFill>
                <a:srgbClr val="00406D"/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1600" dirty="0"/>
              <a:t>Google Landmark Recognition 2020</a:t>
            </a:r>
            <a:br>
              <a:rPr lang="en-US" altLang="ko-KR" sz="1600" dirty="0"/>
            </a:br>
            <a:r>
              <a:rPr lang="en-US" altLang="ko-KR" sz="1600" dirty="0" err="1"/>
              <a:t>Kaggle</a:t>
            </a:r>
            <a:r>
              <a:rPr lang="en-US" altLang="ko-KR" sz="1600" dirty="0"/>
              <a:t> </a:t>
            </a:r>
            <a:r>
              <a:rPr lang="ko-KR" altLang="en-US" sz="1600" dirty="0"/>
              <a:t>경진대회에서 </a:t>
            </a:r>
            <a:r>
              <a:rPr lang="en-US" altLang="ko-KR" sz="1600" dirty="0"/>
              <a:t>Accuracy </a:t>
            </a:r>
            <a:r>
              <a:rPr lang="ko-KR" altLang="en-US" sz="1600" dirty="0"/>
              <a:t>대신  사용된 평가 산식</a:t>
            </a:r>
            <a:endParaRPr lang="en-US" altLang="ko-KR" sz="1600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600" dirty="0"/>
              <a:t>이미지 검사에서 유효</a:t>
            </a:r>
            <a:endParaRPr lang="en-US" altLang="ko-KR" sz="1600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600" dirty="0"/>
              <a:t>확률 값 순서대로 </a:t>
            </a:r>
            <a:r>
              <a:rPr lang="en-US" altLang="ko-KR" sz="1600" dirty="0"/>
              <a:t>Sorting,</a:t>
            </a:r>
            <a:r>
              <a:rPr lang="ko-KR" altLang="en-US" sz="1600" dirty="0"/>
              <a:t> 정밀도를 측정한 뒤 평균을 내는 방식 </a:t>
            </a:r>
            <a:br>
              <a:rPr lang="en-US" altLang="ko-KR" sz="1600" dirty="0"/>
            </a:br>
            <a:r>
              <a:rPr lang="en-US" altLang="ko-KR" sz="1600" dirty="0"/>
              <a:t>→ </a:t>
            </a:r>
            <a:r>
              <a:rPr lang="ko-KR" altLang="en-US" sz="1600" dirty="0">
                <a:solidFill>
                  <a:schemeClr val="accent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높은 확률 값으로 오 분류 할 경우 </a:t>
            </a:r>
            <a:r>
              <a:rPr lang="ko-KR" altLang="en-US" sz="1600" dirty="0" err="1">
                <a:solidFill>
                  <a:schemeClr val="accent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패널티가</a:t>
            </a:r>
            <a:r>
              <a:rPr lang="ko-KR" altLang="en-US" sz="1600" dirty="0">
                <a:solidFill>
                  <a:schemeClr val="accent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큼</a:t>
            </a:r>
            <a:endParaRPr lang="en-US" altLang="ko-KR" sz="1600" dirty="0">
              <a:solidFill>
                <a:schemeClr val="accent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ACFAEBE0-376B-43AA-BC2E-3AB2C78132F0}"/>
              </a:ext>
            </a:extLst>
          </p:cNvPr>
          <p:cNvGrpSpPr/>
          <p:nvPr/>
        </p:nvGrpSpPr>
        <p:grpSpPr>
          <a:xfrm>
            <a:off x="839788" y="1916113"/>
            <a:ext cx="5076825" cy="4033837"/>
            <a:chOff x="803275" y="1798233"/>
            <a:chExt cx="5097010" cy="3809982"/>
          </a:xfrm>
        </p:grpSpPr>
        <p:sp>
          <p:nvSpPr>
            <p:cNvPr id="38" name="내용 개체 틀 3">
              <a:extLst>
                <a:ext uri="{FF2B5EF4-FFF2-40B4-BE49-F238E27FC236}">
                  <a16:creationId xmlns:a16="http://schemas.microsoft.com/office/drawing/2014/main" id="{C8227166-2C70-4CCB-91E2-2D55CEB5DAF5}"/>
                </a:ext>
              </a:extLst>
            </p:cNvPr>
            <p:cNvSpPr txBox="1">
              <a:spLocks/>
            </p:cNvSpPr>
            <p:nvPr/>
          </p:nvSpPr>
          <p:spPr>
            <a:xfrm>
              <a:off x="803275" y="1798233"/>
              <a:ext cx="5097010" cy="38099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15000"/>
                </a:prstClr>
              </a:outerShdw>
            </a:effectLst>
          </p:spPr>
          <p:txBody>
            <a:bodyPr lIns="180000" tIns="180000" rIns="180000" bIns="180000"/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dirty="0"/>
            </a:p>
          </p:txBody>
        </p:sp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54798" y="2026787"/>
              <a:ext cx="4370758" cy="2734980"/>
            </a:xfrm>
            <a:prstGeom prst="rect">
              <a:avLst/>
            </a:prstGeom>
          </p:spPr>
        </p:pic>
      </p:grp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D3B7CC0B-4E1B-4FDB-BF5A-C833769B237F}"/>
              </a:ext>
            </a:extLst>
          </p:cNvPr>
          <p:cNvSpPr txBox="1">
            <a:spLocks/>
          </p:cNvSpPr>
          <p:nvPr/>
        </p:nvSpPr>
        <p:spPr>
          <a:xfrm>
            <a:off x="839788" y="1268414"/>
            <a:ext cx="10514012" cy="647699"/>
          </a:xfrm>
          <a:prstGeom prst="rect">
            <a:avLst/>
          </a:prstGeom>
          <a:noFill/>
          <a:effectLst/>
        </p:spPr>
        <p:txBody>
          <a:bodyPr lIns="216000" tIns="216000" rIns="216000" bIns="216000"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>
                <a:solidFill>
                  <a:schemeClr val="bg2">
                    <a:lumMod val="1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Evaluation </a:t>
            </a:r>
            <a:r>
              <a:rPr lang="en-US" altLang="ko-KR" sz="2000" dirty="0" err="1">
                <a:solidFill>
                  <a:schemeClr val="bg2">
                    <a:lumMod val="1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Fomula</a:t>
            </a:r>
            <a:endParaRPr lang="en-US" altLang="ko-KR" sz="2000" dirty="0">
              <a:solidFill>
                <a:schemeClr val="bg2">
                  <a:lumMod val="1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700370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ADE5B4-26AF-4E7A-BB59-6C055A459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2-1. Data EDA</a:t>
            </a:r>
            <a:endParaRPr lang="ko-KR" altLang="en-US" dirty="0"/>
          </a:p>
        </p:txBody>
      </p:sp>
      <p:sp>
        <p:nvSpPr>
          <p:cNvPr id="31" name="내용 개체 틀 3">
            <a:extLst>
              <a:ext uri="{FF2B5EF4-FFF2-40B4-BE49-F238E27FC236}">
                <a16:creationId xmlns:a16="http://schemas.microsoft.com/office/drawing/2014/main" id="{C8227166-2C70-4CCB-91E2-2D55CEB5DAF5}"/>
              </a:ext>
            </a:extLst>
          </p:cNvPr>
          <p:cNvSpPr txBox="1">
            <a:spLocks/>
          </p:cNvSpPr>
          <p:nvPr/>
        </p:nvSpPr>
        <p:spPr>
          <a:xfrm>
            <a:off x="839788" y="1916113"/>
            <a:ext cx="5111750" cy="403383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15000"/>
              </a:prstClr>
            </a:outerShdw>
          </a:effectLst>
        </p:spPr>
        <p:txBody>
          <a:bodyPr lIns="180000" tIns="180000" rIns="180000" bIns="180000"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ko-KR" sz="1600" dirty="0"/>
              <a:t>1. Train Data: 	  88,102</a:t>
            </a:r>
            <a:r>
              <a:rPr lang="ko-KR" altLang="en-US" sz="1600" dirty="0"/>
              <a:t>개 식별 데이터</a:t>
            </a:r>
            <a:endParaRPr lang="en-US" altLang="ko-KR" sz="1600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600" dirty="0"/>
              <a:t>2. Evaluation Data:	  37,964</a:t>
            </a:r>
            <a:r>
              <a:rPr lang="ko-KR" altLang="en-US" sz="1600" dirty="0"/>
              <a:t>개 </a:t>
            </a:r>
            <a:r>
              <a:rPr lang="ko-KR" altLang="en-US" sz="1600" dirty="0" err="1"/>
              <a:t>비식별</a:t>
            </a:r>
            <a:r>
              <a:rPr lang="ko-KR" altLang="en-US" sz="1600" dirty="0"/>
              <a:t> 데이터</a:t>
            </a:r>
            <a:endParaRPr lang="en-US" altLang="ko-KR" sz="1600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600" dirty="0"/>
              <a:t>3. Image Size: 	  540 x 960 (</a:t>
            </a:r>
            <a:r>
              <a:rPr lang="ko-KR" altLang="en-US" sz="1600" dirty="0"/>
              <a:t>약 </a:t>
            </a:r>
            <a:r>
              <a:rPr lang="en-US" altLang="ko-KR" sz="1600" dirty="0"/>
              <a:t>1:1.7 </a:t>
            </a:r>
            <a:r>
              <a:rPr lang="ko-KR" altLang="en-US" sz="1600" dirty="0" err="1"/>
              <a:t>종횡비</a:t>
            </a:r>
            <a:r>
              <a:rPr lang="en-US" altLang="ko-KR" sz="1600" dirty="0"/>
              <a:t>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600" dirty="0"/>
              <a:t>4. Category: 	  1,049</a:t>
            </a:r>
            <a:r>
              <a:rPr lang="ko-KR" altLang="en-US" sz="1600" dirty="0"/>
              <a:t>개</a:t>
            </a:r>
            <a:endParaRPr lang="en-US" altLang="ko-KR" sz="1600" dirty="0"/>
          </a:p>
          <a:p>
            <a:pPr marL="0" indent="0">
              <a:buNone/>
            </a:pPr>
            <a:endParaRPr lang="en-US" altLang="ko-KR" sz="1600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D46F35A5-90B1-4784-8F54-7C67CBD2AD40}"/>
              </a:ext>
            </a:extLst>
          </p:cNvPr>
          <p:cNvGrpSpPr/>
          <p:nvPr/>
        </p:nvGrpSpPr>
        <p:grpSpPr>
          <a:xfrm>
            <a:off x="7047291" y="1916113"/>
            <a:ext cx="3210755" cy="1810299"/>
            <a:chOff x="6853460" y="1916113"/>
            <a:chExt cx="3547164" cy="199997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53460" y="1916113"/>
              <a:ext cx="3547164" cy="1995280"/>
            </a:xfrm>
            <a:prstGeom prst="rect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</p:pic>
        <p:sp>
          <p:nvSpPr>
            <p:cNvPr id="6" name="TextBox 5"/>
            <p:cNvSpPr txBox="1"/>
            <p:nvPr/>
          </p:nvSpPr>
          <p:spPr>
            <a:xfrm>
              <a:off x="8561885" y="3542061"/>
              <a:ext cx="1838739" cy="374026"/>
            </a:xfrm>
            <a:prstGeom prst="rect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창경궁 </a:t>
              </a:r>
              <a:r>
                <a:rPr lang="en-US" altLang="ko-KR" sz="16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-&gt; 318</a:t>
              </a:r>
              <a:endPara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11220862-3470-45A2-B388-FB9AC69F9D42}"/>
              </a:ext>
            </a:extLst>
          </p:cNvPr>
          <p:cNvGrpSpPr/>
          <p:nvPr/>
        </p:nvGrpSpPr>
        <p:grpSpPr>
          <a:xfrm>
            <a:off x="7047291" y="4139652"/>
            <a:ext cx="3210755" cy="1810298"/>
            <a:chOff x="6853460" y="4313446"/>
            <a:chExt cx="3547164" cy="199997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53460" y="4313446"/>
              <a:ext cx="3547164" cy="1995279"/>
            </a:xfrm>
            <a:prstGeom prst="rect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</p:pic>
        <p:sp>
          <p:nvSpPr>
            <p:cNvPr id="38" name="TextBox 37"/>
            <p:cNvSpPr txBox="1"/>
            <p:nvPr/>
          </p:nvSpPr>
          <p:spPr>
            <a:xfrm>
              <a:off x="8486030" y="5939393"/>
              <a:ext cx="1914593" cy="374026"/>
            </a:xfrm>
            <a:prstGeom prst="rect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광장시장 </a:t>
              </a:r>
              <a:r>
                <a:rPr lang="en-US" altLang="ko-KR" sz="16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-&gt; 754</a:t>
              </a:r>
              <a:endPara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7C84D6E-EAA3-46C3-B860-D5ADE91878EF}"/>
              </a:ext>
            </a:extLst>
          </p:cNvPr>
          <p:cNvSpPr txBox="1">
            <a:spLocks/>
          </p:cNvSpPr>
          <p:nvPr/>
        </p:nvSpPr>
        <p:spPr>
          <a:xfrm>
            <a:off x="839788" y="1268414"/>
            <a:ext cx="10514012" cy="647699"/>
          </a:xfrm>
          <a:prstGeom prst="rect">
            <a:avLst/>
          </a:prstGeom>
          <a:noFill/>
          <a:effectLst/>
        </p:spPr>
        <p:txBody>
          <a:bodyPr lIns="216000" tIns="216000" rIns="216000" bIns="216000"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Data Explanation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723925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3">
            <a:extLst>
              <a:ext uri="{FF2B5EF4-FFF2-40B4-BE49-F238E27FC236}">
                <a16:creationId xmlns:a16="http://schemas.microsoft.com/office/drawing/2014/main" id="{2BE26FDE-F741-4F1D-ACF8-4C91B9A47ADF}"/>
              </a:ext>
            </a:extLst>
          </p:cNvPr>
          <p:cNvSpPr txBox="1">
            <a:spLocks/>
          </p:cNvSpPr>
          <p:nvPr/>
        </p:nvSpPr>
        <p:spPr>
          <a:xfrm>
            <a:off x="839788" y="1916113"/>
            <a:ext cx="10512423" cy="406876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15000"/>
              </a:prstClr>
            </a:outerShdw>
          </a:effectLst>
        </p:spPr>
        <p:txBody>
          <a:bodyPr lIns="180000" tIns="180000" rIns="180000" bIns="180000"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endParaRPr lang="en-US" altLang="ko-KR" sz="160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DADE5B4-26AF-4E7A-BB59-6C055A459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2-1. Data EDA</a:t>
            </a:r>
            <a:endParaRPr lang="ko-KR" altLang="en-US" dirty="0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59986E21-18E1-4D89-ABFE-0DB941FCA06D}"/>
              </a:ext>
            </a:extLst>
          </p:cNvPr>
          <p:cNvGrpSpPr/>
          <p:nvPr/>
        </p:nvGrpSpPr>
        <p:grpSpPr>
          <a:xfrm>
            <a:off x="8167957" y="2089084"/>
            <a:ext cx="2768222" cy="3722819"/>
            <a:chOff x="7639637" y="2099343"/>
            <a:chExt cx="2768222" cy="3722819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6FE7883B-610E-4ECE-98C9-A4E02E63CFE6}"/>
                </a:ext>
              </a:extLst>
            </p:cNvPr>
            <p:cNvGrpSpPr/>
            <p:nvPr/>
          </p:nvGrpSpPr>
          <p:grpSpPr>
            <a:xfrm>
              <a:off x="7639637" y="2400750"/>
              <a:ext cx="2768222" cy="3421412"/>
              <a:chOff x="7954596" y="2181273"/>
              <a:chExt cx="3275695" cy="3910708"/>
            </a:xfrm>
          </p:grpSpPr>
          <p:pic>
            <p:nvPicPr>
              <p:cNvPr id="4" name="그림 3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54596" y="2181273"/>
                <a:ext cx="2224436" cy="3862291"/>
              </a:xfrm>
              <a:prstGeom prst="rect">
                <a:avLst/>
              </a:prstGeom>
            </p:spPr>
          </p:pic>
          <p:sp>
            <p:nvSpPr>
              <p:cNvPr id="5" name="TextBox 4"/>
              <p:cNvSpPr txBox="1"/>
              <p:nvPr/>
            </p:nvSpPr>
            <p:spPr>
              <a:xfrm>
                <a:off x="10164650" y="2239392"/>
                <a:ext cx="1065641" cy="6684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Max: 101</a:t>
                </a:r>
                <a:endParaRPr lang="ko-KR" altLang="en-US" sz="1600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10164648" y="3861304"/>
                <a:ext cx="1065643" cy="6684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Mean: 84</a:t>
                </a:r>
                <a:endParaRPr lang="ko-KR" altLang="en-US" sz="1600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10164649" y="5705010"/>
                <a:ext cx="1065641" cy="3869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Min: 66</a:t>
                </a:r>
                <a:endParaRPr lang="ko-KR" altLang="en-US" sz="1600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sp>
          <p:nvSpPr>
            <p:cNvPr id="11" name="TextBox 10"/>
            <p:cNvSpPr txBox="1"/>
            <p:nvPr/>
          </p:nvSpPr>
          <p:spPr>
            <a:xfrm>
              <a:off x="8094691" y="2099343"/>
              <a:ext cx="165725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각 </a:t>
              </a:r>
              <a:r>
                <a:rPr lang="en-US" altLang="ko-KR" sz="16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Label </a:t>
              </a:r>
              <a:r>
                <a:rPr lang="ko-KR" altLang="en-US" sz="16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빈도</a:t>
              </a:r>
            </a:p>
          </p:txBody>
        </p:sp>
      </p:grp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A30DB0F-F116-460B-89F4-CBB9A13A90BB}"/>
              </a:ext>
            </a:extLst>
          </p:cNvPr>
          <p:cNvSpPr txBox="1">
            <a:spLocks/>
          </p:cNvSpPr>
          <p:nvPr/>
        </p:nvSpPr>
        <p:spPr>
          <a:xfrm>
            <a:off x="839788" y="1268414"/>
            <a:ext cx="10514012" cy="647699"/>
          </a:xfrm>
          <a:prstGeom prst="rect">
            <a:avLst/>
          </a:prstGeom>
          <a:noFill/>
          <a:effectLst/>
        </p:spPr>
        <p:txBody>
          <a:bodyPr lIns="216000" tIns="216000" rIns="216000" bIns="216000"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Label Distribution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내용 개체 틀 3">
            <a:extLst>
              <a:ext uri="{FF2B5EF4-FFF2-40B4-BE49-F238E27FC236}">
                <a16:creationId xmlns:a16="http://schemas.microsoft.com/office/drawing/2014/main" id="{574416A2-1BFC-45F4-8910-BB2F52266744}"/>
              </a:ext>
            </a:extLst>
          </p:cNvPr>
          <p:cNvSpPr txBox="1">
            <a:spLocks/>
          </p:cNvSpPr>
          <p:nvPr/>
        </p:nvSpPr>
        <p:spPr>
          <a:xfrm>
            <a:off x="836362" y="1923351"/>
            <a:ext cx="6147365" cy="3380169"/>
          </a:xfrm>
          <a:prstGeom prst="rect">
            <a:avLst/>
          </a:prstGeom>
          <a:noFill/>
          <a:ln>
            <a:noFill/>
          </a:ln>
          <a:effectLst/>
        </p:spPr>
        <p:txBody>
          <a:bodyPr lIns="180000" tIns="180000" rIns="180000" bIns="180000"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ko-KR" sz="1600" dirty="0"/>
              <a:t>1,049</a:t>
            </a:r>
            <a:r>
              <a:rPr lang="ko-KR" altLang="en-US" sz="1600" dirty="0"/>
              <a:t>개의 다중 </a:t>
            </a:r>
            <a:r>
              <a:rPr lang="en-US" altLang="ko-KR" sz="1600" dirty="0"/>
              <a:t>Label</a:t>
            </a:r>
            <a:r>
              <a:rPr lang="ko-KR" altLang="en-US" sz="1600" dirty="0"/>
              <a:t>의 경우</a:t>
            </a:r>
            <a:r>
              <a:rPr lang="en-US" altLang="ko-KR" sz="1600" dirty="0"/>
              <a:t>,</a:t>
            </a:r>
            <a:r>
              <a:rPr lang="ko-KR" altLang="en-US" sz="1600" dirty="0"/>
              <a:t> 데이터 불균형 문제로 인해 특정 이미지에 대해 </a:t>
            </a:r>
            <a:r>
              <a:rPr lang="ko-KR" altLang="en-US" sz="1600" dirty="0" err="1"/>
              <a:t>과적합</a:t>
            </a:r>
            <a:r>
              <a:rPr lang="ko-KR" altLang="en-US" sz="1600" dirty="0"/>
              <a:t> 될 수 있으나</a:t>
            </a:r>
            <a:r>
              <a:rPr lang="en-US" altLang="ko-KR" sz="1600" dirty="0"/>
              <a:t>,</a:t>
            </a:r>
            <a:r>
              <a:rPr lang="ko-KR" altLang="en-US" sz="1600" dirty="0"/>
              <a:t> </a:t>
            </a:r>
            <a:r>
              <a:rPr lang="ko-KR" altLang="en-US" sz="1600" dirty="0">
                <a:solidFill>
                  <a:schemeClr val="accent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주어진 데이터의 경우 데이터 불균형 문제는 보이지 않음</a:t>
            </a:r>
            <a:endParaRPr lang="en-US" altLang="ko-KR" sz="1600" dirty="0">
              <a:solidFill>
                <a:schemeClr val="accent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altLang="ko-KR" sz="1600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600" dirty="0"/>
              <a:t>추후 </a:t>
            </a:r>
            <a:r>
              <a:rPr lang="en-US" altLang="ko-KR" sz="1600" dirty="0" err="1"/>
              <a:t>TrainSet</a:t>
            </a:r>
            <a:r>
              <a:rPr lang="en-US" altLang="ko-KR" sz="1600" dirty="0"/>
              <a:t>, </a:t>
            </a:r>
            <a:r>
              <a:rPr lang="en-US" altLang="ko-KR" sz="1600" dirty="0" err="1"/>
              <a:t>ValidSet</a:t>
            </a:r>
            <a:r>
              <a:rPr lang="en-US" altLang="ko-KR" sz="1600" dirty="0"/>
              <a:t> </a:t>
            </a:r>
            <a:r>
              <a:rPr lang="ko-KR" altLang="en-US" sz="1600" dirty="0"/>
              <a:t>분할 시 각 </a:t>
            </a:r>
            <a:r>
              <a:rPr lang="en-US" altLang="ko-KR" sz="1600" dirty="0"/>
              <a:t>Label</a:t>
            </a:r>
            <a:r>
              <a:rPr lang="ko-KR" altLang="en-US" sz="1600" dirty="0"/>
              <a:t>의 비율을 유지 할 수 있도록 </a:t>
            </a:r>
            <a:r>
              <a:rPr lang="ko-KR" altLang="en-US" sz="1600" dirty="0">
                <a:solidFill>
                  <a:schemeClr val="accent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계층 샘플링 적용</a:t>
            </a:r>
            <a:endParaRPr lang="en-US" altLang="ko-KR" sz="1600" dirty="0">
              <a:solidFill>
                <a:schemeClr val="accent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899187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ADE5B4-26AF-4E7A-BB59-6C055A459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2-2. Data Preprocessing</a:t>
            </a:r>
            <a:endParaRPr lang="ko-KR" altLang="en-US" dirty="0"/>
          </a:p>
        </p:txBody>
      </p:sp>
      <p:sp>
        <p:nvSpPr>
          <p:cNvPr id="7" name="내용 개체 틀 3">
            <a:extLst>
              <a:ext uri="{FF2B5EF4-FFF2-40B4-BE49-F238E27FC236}">
                <a16:creationId xmlns:a16="http://schemas.microsoft.com/office/drawing/2014/main" id="{C8227166-2C70-4CCB-91E2-2D55CEB5DAF5}"/>
              </a:ext>
            </a:extLst>
          </p:cNvPr>
          <p:cNvSpPr txBox="1">
            <a:spLocks/>
          </p:cNvSpPr>
          <p:nvPr/>
        </p:nvSpPr>
        <p:spPr>
          <a:xfrm>
            <a:off x="6275387" y="1930591"/>
            <a:ext cx="5076825" cy="405428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15000"/>
              </a:prstClr>
            </a:outerShdw>
          </a:effectLst>
        </p:spPr>
        <p:txBody>
          <a:bodyPr lIns="180000" tIns="180000" rIns="180000" bIns="180000"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600" dirty="0" err="1">
                <a:solidFill>
                  <a:srgbClr val="00406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MobileNet</a:t>
            </a:r>
            <a:r>
              <a:rPr lang="en-US" altLang="ko-KR" sz="1600" dirty="0">
                <a:solidFill>
                  <a:srgbClr val="00406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600" dirty="0">
                <a:solidFill>
                  <a:srgbClr val="00406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기반 학습 </a:t>
            </a:r>
            <a:r>
              <a:rPr lang="en-US" altLang="ko-KR" sz="1600" dirty="0">
                <a:solidFill>
                  <a:srgbClr val="00406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1epoch </a:t>
            </a:r>
            <a:r>
              <a:rPr lang="ko-KR" altLang="en-US" sz="1600" dirty="0">
                <a:solidFill>
                  <a:srgbClr val="00406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속도 비교</a:t>
            </a:r>
            <a:endParaRPr lang="en-US" altLang="ko-KR" sz="1600" dirty="0">
              <a:solidFill>
                <a:srgbClr val="00406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buNone/>
            </a:pPr>
            <a:endParaRPr lang="en-US" altLang="ko-KR" sz="1600" dirty="0">
              <a:solidFill>
                <a:srgbClr val="00406D"/>
              </a:solidFill>
            </a:endParaRPr>
          </a:p>
          <a:p>
            <a:pPr marL="0" indent="0">
              <a:buNone/>
            </a:pPr>
            <a:r>
              <a:rPr lang="en-US" altLang="ko-KR" sz="1600" dirty="0"/>
              <a:t>Image Data Generator : </a:t>
            </a:r>
            <a:r>
              <a:rPr lang="ko-KR" altLang="en-US" sz="1600" dirty="0"/>
              <a:t>약 </a:t>
            </a:r>
            <a:r>
              <a:rPr lang="en-US" altLang="ko-KR" sz="1600" dirty="0"/>
              <a:t>16</a:t>
            </a:r>
            <a:r>
              <a:rPr lang="ko-KR" altLang="en-US" sz="1600" dirty="0"/>
              <a:t>분</a:t>
            </a:r>
            <a:endParaRPr lang="en-US" altLang="ko-KR" sz="1600" dirty="0"/>
          </a:p>
          <a:p>
            <a:pPr marL="0" indent="0">
              <a:buNone/>
            </a:pPr>
            <a:endParaRPr lang="en-US" altLang="ko-KR" sz="1600" dirty="0"/>
          </a:p>
          <a:p>
            <a:pPr marL="0" indent="0">
              <a:buNone/>
            </a:pPr>
            <a:endParaRPr lang="en-US" altLang="ko-KR" sz="1600" dirty="0"/>
          </a:p>
          <a:p>
            <a:pPr marL="0" indent="0">
              <a:buNone/>
            </a:pPr>
            <a:r>
              <a:rPr lang="en-US" altLang="ko-KR" sz="1600" dirty="0" err="1"/>
              <a:t>TFRecord</a:t>
            </a:r>
            <a:r>
              <a:rPr lang="en-US" altLang="ko-KR" sz="1600" dirty="0"/>
              <a:t> Data Format: </a:t>
            </a:r>
            <a:r>
              <a:rPr lang="ko-KR" altLang="en-US" sz="1600" dirty="0"/>
              <a:t>약 </a:t>
            </a:r>
            <a:r>
              <a:rPr lang="en-US" altLang="ko-KR" sz="1600" dirty="0"/>
              <a:t>13.5</a:t>
            </a:r>
            <a:r>
              <a:rPr lang="ko-KR" altLang="en-US" sz="1600" dirty="0"/>
              <a:t>분</a:t>
            </a:r>
            <a:endParaRPr lang="en-US" altLang="ko-KR" sz="1600" dirty="0"/>
          </a:p>
          <a:p>
            <a:pPr marL="0" indent="0">
              <a:buNone/>
            </a:pPr>
            <a:endParaRPr lang="en-US" altLang="ko-KR" sz="1600" dirty="0"/>
          </a:p>
          <a:p>
            <a:pPr marL="0" indent="0">
              <a:buNone/>
            </a:pPr>
            <a:endParaRPr lang="en-US" altLang="ko-KR" sz="1600" dirty="0"/>
          </a:p>
          <a:p>
            <a:pPr marL="0" indent="0">
              <a:buNone/>
            </a:pPr>
            <a:r>
              <a:rPr lang="ko-KR" altLang="en-US" sz="1600" dirty="0">
                <a:solidFill>
                  <a:schemeClr val="accent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→ 학습 시간 약 </a:t>
            </a:r>
            <a:r>
              <a:rPr lang="en-US" altLang="ko-KR" sz="1600" dirty="0">
                <a:solidFill>
                  <a:schemeClr val="accent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19% </a:t>
            </a:r>
            <a:r>
              <a:rPr lang="ko-KR" altLang="en-US" sz="1600" dirty="0">
                <a:solidFill>
                  <a:schemeClr val="accent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감소</a:t>
            </a:r>
            <a:endParaRPr lang="en-US" altLang="ko-KR" sz="1600" dirty="0">
              <a:solidFill>
                <a:schemeClr val="accent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1426" y="3185424"/>
            <a:ext cx="4872130" cy="23849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3794" y="4143815"/>
            <a:ext cx="4927394" cy="259337"/>
          </a:xfrm>
          <a:prstGeom prst="rect">
            <a:avLst/>
          </a:prstGeom>
        </p:spPr>
      </p:pic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85D787F8-5BE9-4718-AE87-6ADF33FF0939}"/>
              </a:ext>
            </a:extLst>
          </p:cNvPr>
          <p:cNvSpPr txBox="1">
            <a:spLocks/>
          </p:cNvSpPr>
          <p:nvPr/>
        </p:nvSpPr>
        <p:spPr>
          <a:xfrm>
            <a:off x="839788" y="1268414"/>
            <a:ext cx="10514012" cy="647699"/>
          </a:xfrm>
          <a:prstGeom prst="rect">
            <a:avLst/>
          </a:prstGeom>
          <a:noFill/>
          <a:effectLst/>
        </p:spPr>
        <p:txBody>
          <a:bodyPr lIns="216000" tIns="216000" rIns="216000" bIns="216000"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TFRecord</a:t>
            </a:r>
            <a:endParaRPr lang="ko-KR" altLang="en-US" sz="2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8" name="내용 개체 틀 3">
            <a:extLst>
              <a:ext uri="{FF2B5EF4-FFF2-40B4-BE49-F238E27FC236}">
                <a16:creationId xmlns:a16="http://schemas.microsoft.com/office/drawing/2014/main" id="{D4D0683F-969A-4784-8CB7-9285B09824B0}"/>
              </a:ext>
            </a:extLst>
          </p:cNvPr>
          <p:cNvSpPr txBox="1">
            <a:spLocks/>
          </p:cNvSpPr>
          <p:nvPr/>
        </p:nvSpPr>
        <p:spPr>
          <a:xfrm>
            <a:off x="837681" y="1930590"/>
            <a:ext cx="5084709" cy="405428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0000" tIns="180000" rIns="180000" bIns="180000"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ko-KR" sz="1600" dirty="0"/>
              <a:t> </a:t>
            </a:r>
            <a:r>
              <a:rPr lang="en-US" altLang="ko-KR" sz="1600" dirty="0" err="1"/>
              <a:t>Tensorflow</a:t>
            </a:r>
            <a:r>
              <a:rPr lang="ko-KR" altLang="en-US" sz="1600" dirty="0"/>
              <a:t>의 </a:t>
            </a:r>
            <a:r>
              <a:rPr lang="en-US" altLang="ko-KR" sz="1600" dirty="0"/>
              <a:t>Training Data</a:t>
            </a:r>
            <a:r>
              <a:rPr lang="ko-KR" altLang="en-US" sz="1600" dirty="0"/>
              <a:t>를 저장하기 위한 </a:t>
            </a:r>
            <a:r>
              <a:rPr lang="en-US" altLang="ko-KR" sz="1600" dirty="0"/>
              <a:t>Binary</a:t>
            </a:r>
            <a:r>
              <a:rPr lang="ko-KR" altLang="en-US" sz="1600" dirty="0"/>
              <a:t> </a:t>
            </a:r>
            <a:r>
              <a:rPr lang="en-US" altLang="ko-KR" sz="1600" dirty="0"/>
              <a:t>Data</a:t>
            </a:r>
            <a:r>
              <a:rPr lang="ko-KR" altLang="en-US" sz="1600" dirty="0"/>
              <a:t> </a:t>
            </a:r>
            <a:r>
              <a:rPr lang="en-US" altLang="ko-KR" sz="1600" dirty="0"/>
              <a:t>Format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1600" dirty="0"/>
              <a:t>특징</a:t>
            </a:r>
            <a:endParaRPr lang="en-US" altLang="ko-KR" sz="1600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600" dirty="0"/>
              <a:t>기존 이미지 </a:t>
            </a:r>
            <a:r>
              <a:rPr lang="en-US" altLang="ko-KR" sz="1600" dirty="0"/>
              <a:t>Loading </a:t>
            </a:r>
            <a:r>
              <a:rPr lang="ko-KR" altLang="en-US" sz="1600" dirty="0"/>
              <a:t>방식은 </a:t>
            </a:r>
            <a:r>
              <a:rPr lang="en-US" altLang="ko-KR" sz="1600" dirty="0"/>
              <a:t> </a:t>
            </a:r>
            <a:r>
              <a:rPr lang="ko-KR" altLang="en-US" sz="1600" dirty="0"/>
              <a:t>이미지 파일과</a:t>
            </a:r>
            <a:r>
              <a:rPr lang="en-US" altLang="ko-KR" sz="1600" dirty="0"/>
              <a:t> Label</a:t>
            </a:r>
            <a:r>
              <a:rPr lang="ko-KR" altLang="en-US" sz="1600" dirty="0"/>
              <a:t>을 별도로 관리</a:t>
            </a:r>
            <a:r>
              <a:rPr lang="en-US" altLang="ko-KR" sz="1600" dirty="0"/>
              <a:t>/</a:t>
            </a:r>
            <a:r>
              <a:rPr lang="ko-KR" altLang="en-US" sz="1600" dirty="0"/>
              <a:t> </a:t>
            </a:r>
            <a:r>
              <a:rPr lang="ko-KR" altLang="en-US" sz="1600" dirty="0" err="1"/>
              <a:t>로딩하여</a:t>
            </a:r>
            <a:r>
              <a:rPr lang="ko-KR" altLang="en-US" sz="1600" dirty="0"/>
              <a:t> 코드가</a:t>
            </a:r>
            <a:r>
              <a:rPr lang="en-US" altLang="ko-KR" sz="1600" dirty="0"/>
              <a:t> </a:t>
            </a:r>
            <a:r>
              <a:rPr lang="ko-KR" altLang="en-US" sz="1600" dirty="0"/>
              <a:t>복잡 → 성능 저하</a:t>
            </a:r>
            <a:r>
              <a:rPr lang="en-US" altLang="ko-KR" sz="1600" dirty="0"/>
              <a:t>. </a:t>
            </a:r>
            <a:r>
              <a:rPr lang="ko-KR" altLang="en-US" sz="1600" dirty="0"/>
              <a:t>반면</a:t>
            </a:r>
            <a:r>
              <a:rPr lang="en-US" altLang="ko-KR" sz="1600" dirty="0"/>
              <a:t>, </a:t>
            </a:r>
            <a:r>
              <a:rPr lang="en-US" altLang="ko-KR" sz="1600" dirty="0" err="1"/>
              <a:t>Tfrecord</a:t>
            </a:r>
            <a:r>
              <a:rPr lang="en-US" altLang="ko-KR" sz="1600" dirty="0"/>
              <a:t>:</a:t>
            </a:r>
            <a:r>
              <a:rPr lang="ko-KR" altLang="en-US" sz="1600" dirty="0"/>
              <a:t>  </a:t>
            </a:r>
            <a:r>
              <a:rPr lang="en-US" altLang="ko-KR" sz="1600" dirty="0"/>
              <a:t>Google</a:t>
            </a:r>
            <a:r>
              <a:rPr lang="ko-KR" altLang="en-US" sz="1600" dirty="0"/>
              <a:t>의 </a:t>
            </a:r>
            <a:r>
              <a:rPr lang="en-US" altLang="ko-KR" sz="1600" dirty="0"/>
              <a:t>Protocol Buffer Format</a:t>
            </a:r>
            <a:r>
              <a:rPr lang="ko-KR" altLang="en-US" sz="1600" dirty="0"/>
              <a:t>을 통해 파일을 </a:t>
            </a:r>
            <a:r>
              <a:rPr lang="en-US" altLang="ko-KR" sz="1600" dirty="0"/>
              <a:t>Serialize</a:t>
            </a:r>
            <a:r>
              <a:rPr lang="ko-KR" altLang="en-US" sz="1600" dirty="0"/>
              <a:t>하여 함께 관리</a:t>
            </a:r>
            <a:endParaRPr lang="en-US" altLang="ko-KR" sz="1600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600" dirty="0"/>
              <a:t> </a:t>
            </a:r>
            <a:r>
              <a:rPr lang="ko-KR" altLang="en-US" sz="1600" dirty="0"/>
              <a:t>압축을 통해 네트워크에서 </a:t>
            </a:r>
            <a:r>
              <a:rPr lang="ko-KR" altLang="en-US" sz="1600" dirty="0">
                <a:solidFill>
                  <a:schemeClr val="accent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더욱 빠르게 파일의</a:t>
            </a:r>
            <a:br>
              <a:rPr lang="en-US" altLang="ko-KR" sz="1600" dirty="0">
                <a:solidFill>
                  <a:schemeClr val="accent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en-US" altLang="ko-KR" sz="1600" dirty="0">
                <a:solidFill>
                  <a:schemeClr val="accent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I/O</a:t>
            </a:r>
            <a:r>
              <a:rPr lang="ko-KR" altLang="en-US" sz="1600" dirty="0"/>
              <a:t>가 가능 </a:t>
            </a:r>
            <a:r>
              <a:rPr lang="en-US" altLang="ko-KR" sz="1600" dirty="0"/>
              <a:t>(ex: GCP &lt;-&gt; </a:t>
            </a:r>
            <a:r>
              <a:rPr lang="en-US" altLang="ko-KR" sz="1600" dirty="0" err="1"/>
              <a:t>Colab</a:t>
            </a:r>
            <a:r>
              <a:rPr lang="en-US" altLang="ko-KR" sz="1600" dirty="0"/>
              <a:t>)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26736684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1A5E2D19-71CB-4B56-B992-176CE8DBA5CC}"/>
              </a:ext>
            </a:extLst>
          </p:cNvPr>
          <p:cNvCxnSpPr>
            <a:cxnSpLocks/>
            <a:stCxn id="63" idx="1"/>
          </p:cNvCxnSpPr>
          <p:nvPr/>
        </p:nvCxnSpPr>
        <p:spPr>
          <a:xfrm flipH="1">
            <a:off x="2692400" y="4523465"/>
            <a:ext cx="943608" cy="796220"/>
          </a:xfrm>
          <a:prstGeom prst="straightConnector1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1A5E2D19-71CB-4B56-B992-176CE8DBA5CC}"/>
              </a:ext>
            </a:extLst>
          </p:cNvPr>
          <p:cNvCxnSpPr>
            <a:cxnSpLocks/>
          </p:cNvCxnSpPr>
          <p:nvPr/>
        </p:nvCxnSpPr>
        <p:spPr>
          <a:xfrm flipH="1" flipV="1">
            <a:off x="2807711" y="2865788"/>
            <a:ext cx="839245" cy="1037142"/>
          </a:xfrm>
          <a:prstGeom prst="straightConnector1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>
            <a:extLst>
              <a:ext uri="{FF2B5EF4-FFF2-40B4-BE49-F238E27FC236}">
                <a16:creationId xmlns:a16="http://schemas.microsoft.com/office/drawing/2014/main" id="{7DADE5B4-26AF-4E7A-BB59-6C055A459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2-3. Modeling</a:t>
            </a:r>
            <a:endParaRPr lang="ko-KR" altLang="en-US" dirty="0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91E09557-DEA4-4C03-920F-489E1BCFA6C5}"/>
              </a:ext>
            </a:extLst>
          </p:cNvPr>
          <p:cNvGrpSpPr/>
          <p:nvPr/>
        </p:nvGrpSpPr>
        <p:grpSpPr>
          <a:xfrm>
            <a:off x="838200" y="2114850"/>
            <a:ext cx="1980000" cy="3913618"/>
            <a:chOff x="838200" y="2114850"/>
            <a:chExt cx="2165183" cy="3913618"/>
          </a:xfrm>
        </p:grpSpPr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D568D423-A5A5-4CFC-9065-F4ACC4776420}"/>
                </a:ext>
              </a:extLst>
            </p:cNvPr>
            <p:cNvGrpSpPr/>
            <p:nvPr/>
          </p:nvGrpSpPr>
          <p:grpSpPr>
            <a:xfrm>
              <a:off x="849670" y="2114850"/>
              <a:ext cx="2153713" cy="1566563"/>
              <a:chOff x="2661660" y="2373121"/>
              <a:chExt cx="1740658" cy="1615490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7C38C5F4-FAF2-4388-96B5-E88989BFCAF1}"/>
                  </a:ext>
                </a:extLst>
              </p:cNvPr>
              <p:cNvSpPr/>
              <p:nvPr/>
            </p:nvSpPr>
            <p:spPr>
              <a:xfrm>
                <a:off x="2670930" y="2373121"/>
                <a:ext cx="1731388" cy="774394"/>
              </a:xfrm>
              <a:prstGeom prst="rect">
                <a:avLst/>
              </a:prstGeom>
              <a:solidFill>
                <a:srgbClr val="00406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이미지 파일 </a:t>
                </a:r>
                <a:endParaRPr lang="en-US" altLang="ko-KR" sz="1400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 algn="ctr"/>
                <a:r>
                  <a:rPr lang="en-US" altLang="ko-KR" sz="14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Labeling</a:t>
                </a:r>
                <a:endParaRPr lang="ko-KR" altLang="en-US" sz="1400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6FC48DFE-6318-4C2C-9658-D9CD8EFFD0C1}"/>
                  </a:ext>
                </a:extLst>
              </p:cNvPr>
              <p:cNvSpPr/>
              <p:nvPr/>
            </p:nvSpPr>
            <p:spPr>
              <a:xfrm>
                <a:off x="2661660" y="3147512"/>
                <a:ext cx="1740658" cy="84109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tIns="144000" rIns="72000" rtlCol="0" anchor="t"/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050" dirty="0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전체 학습데이터와 </a:t>
                </a:r>
                <a:br>
                  <a:rPr lang="en-US" altLang="ko-KR" sz="1050" dirty="0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</a:br>
                <a:r>
                  <a:rPr lang="ko-KR" altLang="en-US" sz="1050" dirty="0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각 </a:t>
                </a:r>
                <a:r>
                  <a:rPr lang="en-US" altLang="ko-KR" sz="1050" dirty="0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Label</a:t>
                </a:r>
                <a:r>
                  <a:rPr lang="ko-KR" altLang="en-US" sz="1050" dirty="0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매칭</a:t>
                </a:r>
              </a:p>
            </p:txBody>
          </p:sp>
        </p:grpSp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id="{D568D423-A5A5-4CFC-9065-F4ACC4776420}"/>
                </a:ext>
              </a:extLst>
            </p:cNvPr>
            <p:cNvGrpSpPr/>
            <p:nvPr/>
          </p:nvGrpSpPr>
          <p:grpSpPr>
            <a:xfrm>
              <a:off x="838200" y="4007510"/>
              <a:ext cx="2153713" cy="2020958"/>
              <a:chOff x="2661660" y="2373120"/>
              <a:chExt cx="1740658" cy="1879093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id="{7C38C5F4-FAF2-4388-96B5-E88989BFCAF1}"/>
                  </a:ext>
                </a:extLst>
              </p:cNvPr>
              <p:cNvSpPr/>
              <p:nvPr/>
            </p:nvSpPr>
            <p:spPr>
              <a:xfrm>
                <a:off x="2670930" y="2373120"/>
                <a:ext cx="1731388" cy="774393"/>
              </a:xfrm>
              <a:prstGeom prst="rect">
                <a:avLst/>
              </a:prstGeom>
              <a:solidFill>
                <a:srgbClr val="00406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Train Test Split</a:t>
                </a:r>
                <a:endParaRPr lang="ko-KR" altLang="en-US" sz="1400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6FC48DFE-6318-4C2C-9658-D9CD8EFFD0C1}"/>
                  </a:ext>
                </a:extLst>
              </p:cNvPr>
              <p:cNvSpPr/>
              <p:nvPr/>
            </p:nvSpPr>
            <p:spPr>
              <a:xfrm>
                <a:off x="2661660" y="3147512"/>
                <a:ext cx="1740658" cy="110470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tIns="144000" rIns="72000" rtlCol="0" anchor="t"/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050" dirty="0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8:2 </a:t>
                </a:r>
                <a:r>
                  <a:rPr lang="ko-KR" altLang="en-US" sz="1050" dirty="0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비율로 </a:t>
                </a:r>
                <a:r>
                  <a:rPr lang="en-US" altLang="ko-KR" sz="1050" dirty="0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Training Set, Validation Set </a:t>
                </a:r>
                <a:r>
                  <a:rPr lang="ko-KR" altLang="en-US" sz="1050" dirty="0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분할</a:t>
                </a:r>
                <a:endParaRPr lang="en-US" altLang="ko-KR" sz="105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050" dirty="0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훈련 및 평가를 위해 다중 </a:t>
                </a:r>
                <a:r>
                  <a:rPr lang="en-US" altLang="ko-KR" sz="1050" dirty="0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Label</a:t>
                </a:r>
                <a:r>
                  <a:rPr lang="ko-KR" altLang="en-US" sz="1050" dirty="0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을 계층 샘플링</a:t>
                </a:r>
              </a:p>
            </p:txBody>
          </p:sp>
        </p:grp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1B2332E4-8995-46A4-A88D-F215BDAFF011}"/>
              </a:ext>
            </a:extLst>
          </p:cNvPr>
          <p:cNvGrpSpPr/>
          <p:nvPr/>
        </p:nvGrpSpPr>
        <p:grpSpPr>
          <a:xfrm>
            <a:off x="6433816" y="2231424"/>
            <a:ext cx="1980000" cy="3545468"/>
            <a:chOff x="6569692" y="2231424"/>
            <a:chExt cx="2142245" cy="3545468"/>
          </a:xfrm>
        </p:grpSpPr>
        <p:sp>
          <p:nvSpPr>
            <p:cNvPr id="64" name="사각형: 둥근 모서리 63">
              <a:extLst>
                <a:ext uri="{FF2B5EF4-FFF2-40B4-BE49-F238E27FC236}">
                  <a16:creationId xmlns:a16="http://schemas.microsoft.com/office/drawing/2014/main" id="{7C38C5F4-FAF2-4388-96B5-E88989BFCAF1}"/>
                </a:ext>
              </a:extLst>
            </p:cNvPr>
            <p:cNvSpPr/>
            <p:nvPr/>
          </p:nvSpPr>
          <p:spPr>
            <a:xfrm>
              <a:off x="6569694" y="2231424"/>
              <a:ext cx="2142243" cy="581448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Inception</a:t>
              </a:r>
            </a:p>
            <a:p>
              <a:pPr algn="ctr"/>
              <a:r>
                <a:rPr lang="en-US" altLang="ko-KR" sz="14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(299,299)</a:t>
              </a:r>
              <a:endParaRPr lang="ko-KR" altLang="en-US" sz="14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65" name="사각형: 둥근 모서리 64">
              <a:extLst>
                <a:ext uri="{FF2B5EF4-FFF2-40B4-BE49-F238E27FC236}">
                  <a16:creationId xmlns:a16="http://schemas.microsoft.com/office/drawing/2014/main" id="{7C38C5F4-FAF2-4388-96B5-E88989BFCAF1}"/>
                </a:ext>
              </a:extLst>
            </p:cNvPr>
            <p:cNvSpPr/>
            <p:nvPr/>
          </p:nvSpPr>
          <p:spPr>
            <a:xfrm>
              <a:off x="6569693" y="2972429"/>
              <a:ext cx="2142243" cy="581448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err="1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InceptionResnet</a:t>
              </a:r>
              <a:endParaRPr lang="en-US" altLang="ko-KR" sz="14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r>
                <a:rPr lang="en-US" altLang="ko-KR" sz="14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(299,299)</a:t>
              </a:r>
              <a:endParaRPr lang="ko-KR" altLang="en-US" sz="14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66" name="사각형: 둥근 모서리 65">
              <a:extLst>
                <a:ext uri="{FF2B5EF4-FFF2-40B4-BE49-F238E27FC236}">
                  <a16:creationId xmlns:a16="http://schemas.microsoft.com/office/drawing/2014/main" id="{7C38C5F4-FAF2-4388-96B5-E88989BFCAF1}"/>
                </a:ext>
              </a:extLst>
            </p:cNvPr>
            <p:cNvSpPr/>
            <p:nvPr/>
          </p:nvSpPr>
          <p:spPr>
            <a:xfrm>
              <a:off x="6569692" y="3713434"/>
              <a:ext cx="2142243" cy="581448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err="1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MobileNet</a:t>
              </a:r>
              <a:endParaRPr lang="en-US" altLang="ko-KR" sz="14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r>
                <a:rPr lang="en-US" altLang="ko-KR" sz="14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(270,480)</a:t>
              </a:r>
              <a:endParaRPr lang="ko-KR" altLang="en-US" sz="14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67" name="사각형: 둥근 모서리 66">
              <a:extLst>
                <a:ext uri="{FF2B5EF4-FFF2-40B4-BE49-F238E27FC236}">
                  <a16:creationId xmlns:a16="http://schemas.microsoft.com/office/drawing/2014/main" id="{7C38C5F4-FAF2-4388-96B5-E88989BFCAF1}"/>
                </a:ext>
              </a:extLst>
            </p:cNvPr>
            <p:cNvSpPr/>
            <p:nvPr/>
          </p:nvSpPr>
          <p:spPr>
            <a:xfrm>
              <a:off x="6569692" y="4454439"/>
              <a:ext cx="2142243" cy="581448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err="1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DenseNet</a:t>
              </a:r>
              <a:endParaRPr lang="en-US" altLang="ko-KR" sz="14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r>
                <a:rPr lang="en-US" altLang="ko-KR" sz="14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(270,480)</a:t>
              </a:r>
            </a:p>
          </p:txBody>
        </p:sp>
        <p:sp>
          <p:nvSpPr>
            <p:cNvPr id="68" name="사각형: 둥근 모서리 67">
              <a:extLst>
                <a:ext uri="{FF2B5EF4-FFF2-40B4-BE49-F238E27FC236}">
                  <a16:creationId xmlns:a16="http://schemas.microsoft.com/office/drawing/2014/main" id="{7C38C5F4-FAF2-4388-96B5-E88989BFCAF1}"/>
                </a:ext>
              </a:extLst>
            </p:cNvPr>
            <p:cNvSpPr/>
            <p:nvPr/>
          </p:nvSpPr>
          <p:spPr>
            <a:xfrm>
              <a:off x="6569692" y="5195444"/>
              <a:ext cx="2142243" cy="581448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EfficientNetB5</a:t>
              </a:r>
              <a:br>
                <a:rPr lang="en-US" altLang="ko-KR" sz="14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</a:br>
              <a:r>
                <a:rPr lang="en-US" altLang="ko-KR" sz="14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(270,480)</a:t>
              </a:r>
              <a:endParaRPr lang="ko-KR" altLang="en-US" sz="14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1A5E2D19-71CB-4B56-B992-176CE8DBA5CC}"/>
              </a:ext>
            </a:extLst>
          </p:cNvPr>
          <p:cNvCxnSpPr>
            <a:cxnSpLocks/>
          </p:cNvCxnSpPr>
          <p:nvPr/>
        </p:nvCxnSpPr>
        <p:spPr>
          <a:xfrm flipH="1">
            <a:off x="5626553" y="2522148"/>
            <a:ext cx="818734" cy="1522981"/>
          </a:xfrm>
          <a:prstGeom prst="straightConnector1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1A5E2D19-71CB-4B56-B992-176CE8DBA5CC}"/>
              </a:ext>
            </a:extLst>
          </p:cNvPr>
          <p:cNvCxnSpPr>
            <a:cxnSpLocks/>
          </p:cNvCxnSpPr>
          <p:nvPr/>
        </p:nvCxnSpPr>
        <p:spPr>
          <a:xfrm flipH="1">
            <a:off x="5626553" y="3263153"/>
            <a:ext cx="818732" cy="781976"/>
          </a:xfrm>
          <a:prstGeom prst="straightConnector1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1A5E2D19-71CB-4B56-B992-176CE8DBA5CC}"/>
              </a:ext>
            </a:extLst>
          </p:cNvPr>
          <p:cNvCxnSpPr>
            <a:cxnSpLocks/>
          </p:cNvCxnSpPr>
          <p:nvPr/>
        </p:nvCxnSpPr>
        <p:spPr>
          <a:xfrm flipH="1">
            <a:off x="5626553" y="4004158"/>
            <a:ext cx="818732" cy="40971"/>
          </a:xfrm>
          <a:prstGeom prst="straightConnector1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1A5E2D19-71CB-4B56-B992-176CE8DBA5CC}"/>
              </a:ext>
            </a:extLst>
          </p:cNvPr>
          <p:cNvCxnSpPr>
            <a:cxnSpLocks/>
          </p:cNvCxnSpPr>
          <p:nvPr/>
        </p:nvCxnSpPr>
        <p:spPr>
          <a:xfrm flipH="1" flipV="1">
            <a:off x="5626553" y="4045129"/>
            <a:ext cx="818732" cy="700034"/>
          </a:xfrm>
          <a:prstGeom prst="straightConnector1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1A5E2D19-71CB-4B56-B992-176CE8DBA5CC}"/>
              </a:ext>
            </a:extLst>
          </p:cNvPr>
          <p:cNvCxnSpPr>
            <a:cxnSpLocks/>
          </p:cNvCxnSpPr>
          <p:nvPr/>
        </p:nvCxnSpPr>
        <p:spPr>
          <a:xfrm flipH="1" flipV="1">
            <a:off x="5605519" y="4045129"/>
            <a:ext cx="839766" cy="1441040"/>
          </a:xfrm>
          <a:prstGeom prst="straightConnector1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75F3EE34-104E-492C-AB78-67A79518ED03}"/>
              </a:ext>
            </a:extLst>
          </p:cNvPr>
          <p:cNvGrpSpPr/>
          <p:nvPr/>
        </p:nvGrpSpPr>
        <p:grpSpPr>
          <a:xfrm>
            <a:off x="9231624" y="3553891"/>
            <a:ext cx="1980000" cy="2027466"/>
            <a:chOff x="9505079" y="3553891"/>
            <a:chExt cx="2063278" cy="2027466"/>
          </a:xfrm>
        </p:grpSpPr>
        <p:sp>
          <p:nvSpPr>
            <p:cNvPr id="69" name="사각형: 둥근 모서리 68">
              <a:extLst>
                <a:ext uri="{FF2B5EF4-FFF2-40B4-BE49-F238E27FC236}">
                  <a16:creationId xmlns:a16="http://schemas.microsoft.com/office/drawing/2014/main" id="{2670F519-93A7-45B2-B270-C3C3F44C7AD6}"/>
                </a:ext>
              </a:extLst>
            </p:cNvPr>
            <p:cNvSpPr/>
            <p:nvPr/>
          </p:nvSpPr>
          <p:spPr>
            <a:xfrm>
              <a:off x="9505079" y="3553891"/>
              <a:ext cx="2063277" cy="740991"/>
            </a:xfrm>
            <a:prstGeom prst="roundRect">
              <a:avLst/>
            </a:prstGeom>
            <a:solidFill>
              <a:schemeClr val="accent2"/>
            </a:solidFill>
            <a:ln>
              <a:solidFill>
                <a:schemeClr val="bg2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Soft Voting</a:t>
              </a:r>
              <a:endPara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81" name="사각형: 둥근 모서리 80">
              <a:extLst>
                <a:ext uri="{FF2B5EF4-FFF2-40B4-BE49-F238E27FC236}">
                  <a16:creationId xmlns:a16="http://schemas.microsoft.com/office/drawing/2014/main" id="{2670F519-93A7-45B2-B270-C3C3F44C7AD6}"/>
                </a:ext>
              </a:extLst>
            </p:cNvPr>
            <p:cNvSpPr/>
            <p:nvPr/>
          </p:nvSpPr>
          <p:spPr>
            <a:xfrm>
              <a:off x="9505080" y="4840366"/>
              <a:ext cx="2063277" cy="740991"/>
            </a:xfrm>
            <a:prstGeom prst="roundRect">
              <a:avLst/>
            </a:prstGeom>
            <a:solidFill>
              <a:srgbClr val="C00000"/>
            </a:solidFill>
            <a:ln>
              <a:solidFill>
                <a:schemeClr val="bg2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Predict</a:t>
              </a:r>
              <a:endPara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cxnSp>
          <p:nvCxnSpPr>
            <p:cNvPr id="82" name="직선 화살표 연결선 81">
              <a:extLst>
                <a:ext uri="{FF2B5EF4-FFF2-40B4-BE49-F238E27FC236}">
                  <a16:creationId xmlns:a16="http://schemas.microsoft.com/office/drawing/2014/main" id="{1A5E2D19-71CB-4B56-B992-176CE8DBA5C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536718" y="4294882"/>
              <a:ext cx="1" cy="545484"/>
            </a:xfrm>
            <a:prstGeom prst="straightConnector1">
              <a:avLst/>
            </a:prstGeom>
            <a:ln w="28575">
              <a:solidFill>
                <a:schemeClr val="bg2">
                  <a:lumMod val="25000"/>
                </a:schemeClr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6AD2E5E-50A2-45EC-A909-A880AD12EE2A}"/>
              </a:ext>
            </a:extLst>
          </p:cNvPr>
          <p:cNvSpPr txBox="1">
            <a:spLocks/>
          </p:cNvSpPr>
          <p:nvPr/>
        </p:nvSpPr>
        <p:spPr>
          <a:xfrm>
            <a:off x="839788" y="1268414"/>
            <a:ext cx="10514012" cy="647699"/>
          </a:xfrm>
          <a:prstGeom prst="rect">
            <a:avLst/>
          </a:prstGeom>
        </p:spPr>
        <p:txBody>
          <a:bodyPr lIns="216000" tIns="216000" rIns="216000" bIns="216000"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Modeling Process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9917F4F3-8ADA-471B-9C76-F38192330175}"/>
              </a:ext>
            </a:extLst>
          </p:cNvPr>
          <p:cNvCxnSpPr>
            <a:cxnSpLocks/>
            <a:stCxn id="64" idx="3"/>
            <a:endCxn id="69" idx="1"/>
          </p:cNvCxnSpPr>
          <p:nvPr/>
        </p:nvCxnSpPr>
        <p:spPr>
          <a:xfrm>
            <a:off x="8413816" y="2522148"/>
            <a:ext cx="817808" cy="1402239"/>
          </a:xfrm>
          <a:prstGeom prst="straightConnector1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9E967D82-7DD9-4BC7-8A01-2C8900572628}"/>
              </a:ext>
            </a:extLst>
          </p:cNvPr>
          <p:cNvCxnSpPr>
            <a:cxnSpLocks/>
            <a:stCxn id="65" idx="3"/>
            <a:endCxn id="69" idx="1"/>
          </p:cNvCxnSpPr>
          <p:nvPr/>
        </p:nvCxnSpPr>
        <p:spPr>
          <a:xfrm>
            <a:off x="8413815" y="3263153"/>
            <a:ext cx="817809" cy="661234"/>
          </a:xfrm>
          <a:prstGeom prst="straightConnector1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8CD9EB4B-7427-4C35-99D1-1456846C1F1E}"/>
              </a:ext>
            </a:extLst>
          </p:cNvPr>
          <p:cNvCxnSpPr>
            <a:cxnSpLocks/>
            <a:stCxn id="66" idx="3"/>
            <a:endCxn id="69" idx="1"/>
          </p:cNvCxnSpPr>
          <p:nvPr/>
        </p:nvCxnSpPr>
        <p:spPr>
          <a:xfrm flipV="1">
            <a:off x="8413814" y="3924387"/>
            <a:ext cx="817810" cy="79771"/>
          </a:xfrm>
          <a:prstGeom prst="straightConnector1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3D5E01B8-706C-47DA-92C9-854BE24762C9}"/>
              </a:ext>
            </a:extLst>
          </p:cNvPr>
          <p:cNvCxnSpPr>
            <a:cxnSpLocks/>
            <a:stCxn id="67" idx="3"/>
            <a:endCxn id="69" idx="1"/>
          </p:cNvCxnSpPr>
          <p:nvPr/>
        </p:nvCxnSpPr>
        <p:spPr>
          <a:xfrm flipV="1">
            <a:off x="8413814" y="3924387"/>
            <a:ext cx="817810" cy="820776"/>
          </a:xfrm>
          <a:prstGeom prst="straightConnector1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D5A1B640-8F31-48A6-BFD0-FB971F7AE7B0}"/>
              </a:ext>
            </a:extLst>
          </p:cNvPr>
          <p:cNvCxnSpPr>
            <a:cxnSpLocks/>
            <a:stCxn id="68" idx="3"/>
            <a:endCxn id="69" idx="1"/>
          </p:cNvCxnSpPr>
          <p:nvPr/>
        </p:nvCxnSpPr>
        <p:spPr>
          <a:xfrm flipV="1">
            <a:off x="8413814" y="3924387"/>
            <a:ext cx="817810" cy="1561781"/>
          </a:xfrm>
          <a:prstGeom prst="straightConnector1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D568D423-A5A5-4CFC-9065-F4ACC4776420}"/>
              </a:ext>
            </a:extLst>
          </p:cNvPr>
          <p:cNvGrpSpPr/>
          <p:nvPr/>
        </p:nvGrpSpPr>
        <p:grpSpPr>
          <a:xfrm>
            <a:off x="3636008" y="2812873"/>
            <a:ext cx="1980000" cy="2506812"/>
            <a:chOff x="2661660" y="2373120"/>
            <a:chExt cx="1740658" cy="212304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7C38C5F4-FAF2-4388-96B5-E88989BFCAF1}"/>
                </a:ext>
              </a:extLst>
            </p:cNvPr>
            <p:cNvSpPr/>
            <p:nvPr/>
          </p:nvSpPr>
          <p:spPr>
            <a:xfrm>
              <a:off x="2670930" y="2373120"/>
              <a:ext cx="1731388" cy="774393"/>
            </a:xfrm>
            <a:prstGeom prst="rect">
              <a:avLst/>
            </a:prstGeom>
            <a:solidFill>
              <a:srgbClr val="004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err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TFrecord</a:t>
              </a:r>
              <a:r>
                <a:rPr lang="en-US" altLang="ko-KR" sz="14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br>
                <a:rPr lang="en-US" altLang="ko-KR" sz="14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</a:br>
              <a:r>
                <a:rPr lang="ko-KR" altLang="en-US" sz="14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변환 및 이미지 전처리</a:t>
              </a: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6FC48DFE-6318-4C2C-9658-D9CD8EFFD0C1}"/>
                </a:ext>
              </a:extLst>
            </p:cNvPr>
            <p:cNvSpPr/>
            <p:nvPr/>
          </p:nvSpPr>
          <p:spPr>
            <a:xfrm>
              <a:off x="2661660" y="3147512"/>
              <a:ext cx="1740658" cy="134865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144000" rIns="72000" rtlCol="0" anchor="t"/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05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Train, Valid </a:t>
              </a:r>
              <a:r>
                <a:rPr lang="ko-KR" altLang="en-US" sz="105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각각 </a:t>
              </a:r>
              <a:r>
                <a:rPr lang="en-US" altLang="ko-KR" sz="1050" dirty="0" err="1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Tfrecord</a:t>
              </a:r>
              <a:r>
                <a:rPr lang="en-US" altLang="ko-KR" sz="105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br>
                <a:rPr lang="en-US" altLang="ko-KR" sz="105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</a:br>
              <a:r>
                <a:rPr lang="ko-KR" altLang="en-US" sz="105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형태로 변환</a:t>
              </a:r>
              <a:endParaRPr lang="en-US" altLang="ko-KR" sz="105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05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학습 시 각 모델 별 이미지     사이즈로 </a:t>
              </a:r>
              <a:r>
                <a:rPr lang="en-US" altLang="ko-KR" sz="105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Decoding </a:t>
              </a:r>
              <a:r>
                <a:rPr lang="ko-KR" altLang="en-US" sz="105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및 </a:t>
              </a:r>
              <a:r>
                <a:rPr lang="en-US" altLang="ko-KR" sz="105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Scaling, Augmentation</a:t>
              </a:r>
              <a:r>
                <a:rPr lang="ko-KR" altLang="en-US" sz="105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endParaRPr lang="en-US" altLang="ko-KR" sz="105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ko-KR" altLang="en-US" sz="105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579950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9075BB4-0CDE-4228-A790-BDB72BF27CD3}"/>
              </a:ext>
            </a:extLst>
          </p:cNvPr>
          <p:cNvSpPr txBox="1">
            <a:spLocks/>
          </p:cNvSpPr>
          <p:nvPr/>
        </p:nvSpPr>
        <p:spPr>
          <a:xfrm>
            <a:off x="839788" y="3681413"/>
            <a:ext cx="10514012" cy="226853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0000" tIns="180000" rIns="180000" bIns="180000"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160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DADE5B4-26AF-4E7A-BB59-6C055A459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2-3. Modeling</a:t>
            </a:r>
            <a:endParaRPr lang="ko-KR" altLang="en-US" dirty="0"/>
          </a:p>
        </p:txBody>
      </p:sp>
      <p:sp>
        <p:nvSpPr>
          <p:cNvPr id="39" name="내용 개체 틀 2">
            <a:extLst>
              <a:ext uri="{FF2B5EF4-FFF2-40B4-BE49-F238E27FC236}">
                <a16:creationId xmlns:a16="http://schemas.microsoft.com/office/drawing/2014/main" id="{765CEE2E-A718-D441-9815-AF3D3F1DFE93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838200" y="2011324"/>
            <a:ext cx="10514013" cy="1641078"/>
          </a:xfrm>
          <a:prstGeom prst="rect">
            <a:avLst/>
          </a:prstGeom>
        </p:spPr>
        <p:txBody>
          <a:bodyPr/>
          <a:lstStyle/>
          <a:p>
            <a:pPr marL="285750" indent="-285750">
              <a:lnSpc>
                <a:spcPct val="150000"/>
              </a:lnSpc>
            </a:pPr>
            <a:r>
              <a:rPr kumimoji="1" lang="en-US" altLang="ko-Kore-KR" sz="1600" dirty="0">
                <a:latin typeface="나눔스퀘어" panose="020B0600000101010101" pitchFamily="50" charset="-127"/>
              </a:rPr>
              <a:t>2014</a:t>
            </a:r>
            <a:r>
              <a:rPr kumimoji="1"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년 </a:t>
            </a:r>
            <a:r>
              <a:rPr kumimoji="1"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ILSVRC 2014</a:t>
            </a:r>
            <a:r>
              <a:rPr kumimoji="1"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대회에서 </a:t>
            </a:r>
            <a:r>
              <a:rPr kumimoji="1"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kumimoji="1"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위</a:t>
            </a:r>
            <a:endParaRPr kumimoji="1"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</a:pPr>
            <a:r>
              <a:rPr kumimoji="1" lang="en-US" altLang="ko-Kore-KR" sz="1600" dirty="0">
                <a:latin typeface="나눔스퀘어" panose="020B0600000101010101" pitchFamily="50" charset="-127"/>
              </a:rPr>
              <a:t>Google + </a:t>
            </a:r>
            <a:r>
              <a:rPr kumimoji="1" lang="en-US" altLang="ko-Kore-KR" sz="1600" dirty="0" err="1">
                <a:latin typeface="나눔스퀘어" panose="020B0600000101010101" pitchFamily="50" charset="-127"/>
              </a:rPr>
              <a:t>LeNet</a:t>
            </a:r>
            <a:r>
              <a:rPr kumimoji="1"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kumimoji="1"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=</a:t>
            </a:r>
            <a:r>
              <a:rPr kumimoji="1"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kumimoji="1" lang="en-US" altLang="ko-Kore-KR" sz="1600" dirty="0" err="1">
                <a:latin typeface="나눔스퀘어" panose="020B0600000101010101" pitchFamily="50" charset="-127"/>
              </a:rPr>
              <a:t>GoogLeNet</a:t>
            </a:r>
            <a:r>
              <a:rPr kumimoji="1"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이며 </a:t>
            </a:r>
            <a:r>
              <a:rPr kumimoji="1"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Inception</a:t>
            </a:r>
            <a:r>
              <a:rPr kumimoji="1"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이라고 불리기도 함</a:t>
            </a:r>
            <a:endParaRPr kumimoji="1"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</a:pPr>
            <a:r>
              <a:rPr kumimoji="1"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다양한 종류의 </a:t>
            </a:r>
            <a:r>
              <a:rPr kumimoji="1"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filter</a:t>
            </a:r>
            <a:r>
              <a:rPr kumimoji="1"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나</a:t>
            </a:r>
            <a:r>
              <a:rPr kumimoji="1"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pooling</a:t>
            </a:r>
            <a:r>
              <a:rPr kumimoji="1"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을 도입하여 </a:t>
            </a:r>
            <a:r>
              <a:rPr kumimoji="1"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layer</a:t>
            </a:r>
            <a:r>
              <a:rPr kumimoji="1" lang="ko-KR" altLang="en-US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를</a:t>
            </a:r>
            <a:r>
              <a:rPr kumimoji="1"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두텁게 확장시키는 구조 제안</a:t>
            </a:r>
            <a:endParaRPr kumimoji="1" lang="ko-Kore-KR" altLang="en-US" sz="1600" dirty="0">
              <a:latin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kumimoji="1" lang="ko-Kore-KR" altLang="en-US" sz="1600" dirty="0">
              <a:latin typeface="나눔스퀘어" panose="020B0600000101010101" pitchFamily="50" charset="-127"/>
            </a:endParaRP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5B2EEA7F-F4D5-864A-BC68-A39D666ED2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758" y="3670152"/>
            <a:ext cx="8192802" cy="2297548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AE5CA822-741C-5842-BFF7-4879C8DA1698}"/>
              </a:ext>
            </a:extLst>
          </p:cNvPr>
          <p:cNvSpPr txBox="1"/>
          <p:nvPr/>
        </p:nvSpPr>
        <p:spPr>
          <a:xfrm>
            <a:off x="8405497" y="3927980"/>
            <a:ext cx="2712098" cy="13538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kumimoji="1" lang="en-US" altLang="ko-Kore-KR" sz="1400" b="1" dirty="0">
                <a:solidFill>
                  <a:srgbClr val="2F78F4"/>
                </a:solidFill>
                <a:latin typeface="나눔스퀘어" panose="020B0600000101010101" pitchFamily="50" charset="-127"/>
              </a:rPr>
              <a:t>Convolution</a:t>
            </a:r>
          </a:p>
          <a:p>
            <a:pPr algn="r">
              <a:lnSpc>
                <a:spcPct val="150000"/>
              </a:lnSpc>
            </a:pPr>
            <a:r>
              <a:rPr kumimoji="1" lang="en-US" altLang="ko-Kore-KR" sz="1400" b="1" dirty="0">
                <a:solidFill>
                  <a:srgbClr val="DA4133"/>
                </a:solidFill>
                <a:latin typeface="나눔스퀘어" panose="020B0600000101010101" pitchFamily="50" charset="-127"/>
              </a:rPr>
              <a:t>Pooling</a:t>
            </a:r>
          </a:p>
          <a:p>
            <a:pPr algn="r">
              <a:lnSpc>
                <a:spcPct val="150000"/>
              </a:lnSpc>
            </a:pPr>
            <a:r>
              <a:rPr kumimoji="1" lang="en-US" altLang="ko-Kore-KR" sz="1400" b="1" dirty="0" err="1">
                <a:solidFill>
                  <a:srgbClr val="F4B503"/>
                </a:solidFill>
                <a:latin typeface="나눔스퀘어" panose="020B0600000101010101" pitchFamily="50" charset="-127"/>
              </a:rPr>
              <a:t>Softmax</a:t>
            </a:r>
            <a:endParaRPr kumimoji="1" lang="en-US" altLang="ko-Kore-KR" sz="1400" b="1" dirty="0">
              <a:solidFill>
                <a:srgbClr val="F4B503"/>
              </a:solidFill>
              <a:latin typeface="나눔스퀘어" panose="020B0600000101010101" pitchFamily="50" charset="-127"/>
            </a:endParaRPr>
          </a:p>
          <a:p>
            <a:pPr algn="r">
              <a:lnSpc>
                <a:spcPct val="150000"/>
              </a:lnSpc>
            </a:pPr>
            <a:r>
              <a:rPr kumimoji="1" lang="en-US" altLang="ko-Kore-KR" sz="1400" b="1" dirty="0" err="1">
                <a:solidFill>
                  <a:srgbClr val="089952"/>
                </a:solidFill>
                <a:latin typeface="나눔스퀘어" panose="020B0600000101010101" pitchFamily="50" charset="-127"/>
              </a:rPr>
              <a:t>Concat</a:t>
            </a:r>
            <a:r>
              <a:rPr kumimoji="1" lang="en-US" altLang="ko-Kore-KR" sz="1400" b="1" dirty="0">
                <a:solidFill>
                  <a:srgbClr val="089952"/>
                </a:solidFill>
                <a:latin typeface="나눔스퀘어" panose="020B0600000101010101" pitchFamily="50" charset="-127"/>
              </a:rPr>
              <a:t>/Normalize</a:t>
            </a:r>
            <a:endParaRPr kumimoji="1" lang="ko-Kore-KR" altLang="en-US" sz="1400" b="1" dirty="0">
              <a:solidFill>
                <a:srgbClr val="089952"/>
              </a:solidFill>
              <a:latin typeface="나눔스퀘어" panose="020B0600000101010101" pitchFamily="50" charset="-127"/>
            </a:endParaRPr>
          </a:p>
        </p:txBody>
      </p:sp>
      <p:sp>
        <p:nvSpPr>
          <p:cNvPr id="43" name="내용 개체 틀 2">
            <a:extLst>
              <a:ext uri="{FF2B5EF4-FFF2-40B4-BE49-F238E27FC236}">
                <a16:creationId xmlns:a16="http://schemas.microsoft.com/office/drawing/2014/main" id="{3F0B926C-666C-6348-A570-7CB63439AF5E}"/>
              </a:ext>
            </a:extLst>
          </p:cNvPr>
          <p:cNvSpPr txBox="1">
            <a:spLocks/>
          </p:cNvSpPr>
          <p:nvPr/>
        </p:nvSpPr>
        <p:spPr>
          <a:xfrm>
            <a:off x="9485948" y="5400529"/>
            <a:ext cx="1747521" cy="378114"/>
          </a:xfrm>
          <a:prstGeom prst="rect">
            <a:avLst/>
          </a:prstGeom>
          <a:noFill/>
          <a:ln>
            <a:noFill/>
          </a:ln>
          <a:effectLst/>
        </p:spPr>
        <p:txBody>
          <a:bodyPr lIns="180000" tIns="180000" rIns="180000" bIns="180000"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00000"/>
              </a:lnSpc>
              <a:buNone/>
            </a:pPr>
            <a:r>
              <a:rPr kumimoji="1" lang="en-US" altLang="ko-Kore-KR" sz="1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GoogleNet</a:t>
            </a:r>
            <a:r>
              <a:rPr kumimoji="1" lang="en-US" altLang="ko-Kore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kumimoji="1" lang="ko-Kore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구조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4AC446F-74D6-4498-9A56-D1546AF69292}"/>
              </a:ext>
            </a:extLst>
          </p:cNvPr>
          <p:cNvSpPr txBox="1">
            <a:spLocks/>
          </p:cNvSpPr>
          <p:nvPr/>
        </p:nvSpPr>
        <p:spPr>
          <a:xfrm>
            <a:off x="839788" y="1268414"/>
            <a:ext cx="10514012" cy="647699"/>
          </a:xfrm>
          <a:prstGeom prst="rect">
            <a:avLst/>
          </a:prstGeom>
        </p:spPr>
        <p:txBody>
          <a:bodyPr lIns="216000" tIns="216000" rIns="216000" bIns="216000"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Model Architecture1: Inception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39928866"/>
      </p:ext>
    </p:extLst>
  </p:cSld>
  <p:clrMapOvr>
    <a:masterClrMapping/>
  </p:clrMapOvr>
</p:sld>
</file>

<file path=ppt/theme/theme1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4939</TotalTime>
  <Words>1877</Words>
  <Application>Microsoft Office PowerPoint</Application>
  <PresentationFormat>와이드스크린</PresentationFormat>
  <Paragraphs>301</Paragraphs>
  <Slides>29</Slides>
  <Notes>17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29</vt:i4>
      </vt:variant>
    </vt:vector>
  </HeadingPairs>
  <TitlesOfParts>
    <vt:vector size="38" baseType="lpstr">
      <vt:lpstr>나눔스퀘어 Bold</vt:lpstr>
      <vt:lpstr>맑은 고딕</vt:lpstr>
      <vt:lpstr>나눔스퀘어 ExtraBold</vt:lpstr>
      <vt:lpstr>Arial</vt:lpstr>
      <vt:lpstr>나눔스퀘어라운드 Bold</vt:lpstr>
      <vt:lpstr>나눔스퀘어</vt:lpstr>
      <vt:lpstr>나눔스퀘어라운드 ExtraBold</vt:lpstr>
      <vt:lpstr>디자인 사용자 지정</vt:lpstr>
      <vt:lpstr>1_디자인 사용자 지정</vt:lpstr>
      <vt:lpstr>PowerPoint 프레젠테이션</vt:lpstr>
      <vt:lpstr>PowerPoint 프레젠테이션</vt:lpstr>
      <vt:lpstr>1-1. 대회 목표 </vt:lpstr>
      <vt:lpstr>1-2. 평가 산식  </vt:lpstr>
      <vt:lpstr>2-1. Data EDA</vt:lpstr>
      <vt:lpstr>2-1. Data EDA</vt:lpstr>
      <vt:lpstr>2-2. Data Preprocessing</vt:lpstr>
      <vt:lpstr>2-3. Modeling</vt:lpstr>
      <vt:lpstr>2-3. Modeling</vt:lpstr>
      <vt:lpstr>2-3. Modeling</vt:lpstr>
      <vt:lpstr>2-3. Modeling</vt:lpstr>
      <vt:lpstr>2-3. Modeling</vt:lpstr>
      <vt:lpstr>2-3. Modeling</vt:lpstr>
      <vt:lpstr>2-3. Modeling</vt:lpstr>
      <vt:lpstr>2-3. Modeling</vt:lpstr>
      <vt:lpstr>2-3. Modeling</vt:lpstr>
      <vt:lpstr>2-3. Modeling</vt:lpstr>
      <vt:lpstr>2-4. Ensemble</vt:lpstr>
      <vt:lpstr>3. 추후 활용 방안 및 제언</vt:lpstr>
      <vt:lpstr>3. 추후 활용 방안 및 제언</vt:lpstr>
      <vt:lpstr>3. 추후 활용 방안 및 제언</vt:lpstr>
      <vt:lpstr>3. 추후 활용 방안 및 제언</vt:lpstr>
      <vt:lpstr>3. 추후 활용 방안 및 제언</vt:lpstr>
      <vt:lpstr>3. 추후 활용 방안 및 제언</vt:lpstr>
      <vt:lpstr>3. 추후 활용 방안 및 제언</vt:lpstr>
      <vt:lpstr>3. 추후 활용 방안 및 제언</vt:lpstr>
      <vt:lpstr>4. 결언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Lee Dong Kyu</dc:creator>
  <cp:lastModifiedBy>Lee Dong Kyu</cp:lastModifiedBy>
  <cp:revision>155</cp:revision>
  <dcterms:created xsi:type="dcterms:W3CDTF">2020-08-31T01:38:17Z</dcterms:created>
  <dcterms:modified xsi:type="dcterms:W3CDTF">2020-11-17T04:07:18Z</dcterms:modified>
</cp:coreProperties>
</file>